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226" r:id="rId2"/>
    <p:sldId id="2395" r:id="rId3"/>
    <p:sldId id="263" r:id="rId4"/>
    <p:sldId id="2596" r:id="rId5"/>
    <p:sldId id="2601" r:id="rId6"/>
    <p:sldId id="2593" r:id="rId7"/>
    <p:sldId id="2602" r:id="rId8"/>
    <p:sldId id="2597" r:id="rId9"/>
    <p:sldId id="2603" r:id="rId10"/>
    <p:sldId id="2608" r:id="rId11"/>
    <p:sldId id="2598" r:id="rId12"/>
    <p:sldId id="2606" r:id="rId13"/>
    <p:sldId id="2605" r:id="rId14"/>
    <p:sldId id="2604" r:id="rId15"/>
    <p:sldId id="2599" r:id="rId16"/>
    <p:sldId id="2609" r:id="rId17"/>
    <p:sldId id="2610" r:id="rId18"/>
    <p:sldId id="2534" r:id="rId19"/>
  </p:sldIdLst>
  <p:sldSz cx="24377650" cy="13716000"/>
  <p:notesSz cx="6858000" cy="9144000"/>
  <p:embeddedFontLst>
    <p:embeddedFont>
      <p:font typeface="Montserrat Hairline" panose="020B0600000101010101" charset="-127"/>
      <p:regular r:id="rId21"/>
    </p:embeddedFont>
    <p:embeddedFont>
      <p:font typeface="Noto Sans KR Black" panose="020B0600000101010101" charset="-127"/>
      <p:bold r:id="rId22"/>
    </p:embeddedFont>
    <p:embeddedFont>
      <p:font typeface="Noto Sans KR Bold" panose="020B0600000101010101" charset="-127"/>
      <p:bold r:id="rId23"/>
    </p:embeddedFont>
    <p:embeddedFont>
      <p:font typeface="Noto Sans KR Light" panose="020B0600000101010101" charset="-127"/>
      <p:regular r:id="rId24"/>
    </p:embeddedFont>
    <p:embeddedFont>
      <p:font typeface="Noto Sans KR Medium" panose="020B0600000101010101" charset="-127"/>
      <p:regular r:id="rId25"/>
    </p:embeddedFont>
    <p:embeddedFont>
      <p:font typeface="Noto Sans KR Regular" panose="020B0600000101010101" charset="-127"/>
      <p:regular r:id="rId26"/>
    </p:embeddedFont>
    <p:embeddedFont>
      <p:font typeface="Calibri Light" panose="020F0302020204030204" pitchFamily="34" charset="0"/>
      <p:regular r:id="rId27"/>
      <p:italic r:id="rId28"/>
    </p:embeddedFont>
  </p:embeddedFontLst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E92"/>
    <a:srgbClr val="CC0000"/>
    <a:srgbClr val="DE0836"/>
    <a:srgbClr val="838383"/>
    <a:srgbClr val="7F7F7F"/>
    <a:srgbClr val="025F80"/>
    <a:srgbClr val="002570"/>
    <a:srgbClr val="6B84A9"/>
    <a:srgbClr val="E5F1FB"/>
    <a:srgbClr val="BDD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987" autoAdjust="0"/>
  </p:normalViewPr>
  <p:slideViewPr>
    <p:cSldViewPr snapToObjects="1">
      <p:cViewPr varScale="1">
        <p:scale>
          <a:sx n="34" d="100"/>
          <a:sy n="34" d="100"/>
        </p:scale>
        <p:origin x="628" y="6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3158"/>
    </p:cViewPr>
  </p:sorterViewPr>
  <p:notesViewPr>
    <p:cSldViewPr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5/3/2020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090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680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65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-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5288768" y="2560321"/>
            <a:ext cx="5669280" cy="859536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720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ceholder-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24281" y="5151119"/>
            <a:ext cx="9903920" cy="757246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3579493" y="5151119"/>
            <a:ext cx="9903920" cy="757246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laceholder-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0704176" y="3297336"/>
            <a:ext cx="10553700" cy="90511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19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886670" y="2066657"/>
            <a:ext cx="5018049" cy="890625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26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5598076" y="3314699"/>
            <a:ext cx="6126480" cy="775607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87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72" y="5254"/>
            <a:ext cx="11884098" cy="1371074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2417425" y="0"/>
            <a:ext cx="11972815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4062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20790-6C7A-48BB-A3A4-9DF7C19C8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267" y="3419477"/>
            <a:ext cx="21025723" cy="5705474"/>
          </a:xfrm>
        </p:spPr>
        <p:txBody>
          <a:bodyPr anchor="b"/>
          <a:lstStyle>
            <a:lvl1pPr>
              <a:defRPr sz="11997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1F1ABF-F098-4BFA-9FA9-E99ABAEED3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267" y="9178927"/>
            <a:ext cx="21025723" cy="3000374"/>
          </a:xfrm>
        </p:spPr>
        <p:txBody>
          <a:bodyPr/>
          <a:lstStyle>
            <a:lvl1pPr marL="0" indent="0">
              <a:buNone/>
              <a:defRPr sz="4799">
                <a:solidFill>
                  <a:schemeClr val="tx1">
                    <a:tint val="75000"/>
                  </a:schemeClr>
                </a:solidFill>
              </a:defRPr>
            </a:lvl1pPr>
            <a:lvl2pPr marL="914171" indent="0">
              <a:buNone/>
              <a:defRPr sz="3999">
                <a:solidFill>
                  <a:schemeClr val="tx1">
                    <a:tint val="75000"/>
                  </a:schemeClr>
                </a:solidFill>
              </a:defRPr>
            </a:lvl2pPr>
            <a:lvl3pPr marL="1828343" indent="0">
              <a:buNone/>
              <a:defRPr sz="3599">
                <a:solidFill>
                  <a:schemeClr val="tx1">
                    <a:tint val="75000"/>
                  </a:schemeClr>
                </a:solidFill>
              </a:defRPr>
            </a:lvl3pPr>
            <a:lvl4pPr marL="2742514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4pPr>
            <a:lvl5pPr marL="3656686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5pPr>
            <a:lvl6pPr marL="4570857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6pPr>
            <a:lvl7pPr marL="5485028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7pPr>
            <a:lvl8pPr marL="6399200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8pPr>
            <a:lvl9pPr marL="7313371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E7B3FB-DF6E-4E1B-946F-8E6F9B2F6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8A7E7-8CB3-4D9C-BACC-DFB5EDC8E2AB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A7611E-F470-4744-A5E3-B7F28C641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183FB0-4E92-4595-AD79-23EE6C747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23644-4EE0-4EC8-A558-E563E94F2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289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2485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66" r:id="rId2"/>
    <p:sldLayoutId id="2147483986" r:id="rId3"/>
    <p:sldLayoutId id="2147483968" r:id="rId4"/>
    <p:sldLayoutId id="2147483906" r:id="rId5"/>
    <p:sldLayoutId id="2147483959" r:id="rId6"/>
    <p:sldLayoutId id="2147483987" r:id="rId7"/>
    <p:sldLayoutId id="2147483988" r:id="rId8"/>
    <p:sldLayoutId id="2147483991" r:id="rId9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0" indent="0" algn="l" defTabSz="1828434" rtl="0" eaLnBrk="1" latinLnBrk="0" hangingPunct="1">
        <a:lnSpc>
          <a:spcPct val="90000"/>
        </a:lnSpc>
        <a:spcBef>
          <a:spcPts val="2000"/>
        </a:spcBef>
        <a:buFont typeface="Arial" charset="0"/>
        <a:buNone/>
        <a:defRPr lang="en-US" sz="4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914217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4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1828434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2742651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3656868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ko.wikipedia.org/wiki/%EA%B0%80%ED%86%A8%EB%A6%AD%EB%8C%80%ED%95%99%EA%B5%90" TargetMode="External"/><Relationship Id="rId3" Type="http://schemas.openxmlformats.org/officeDocument/2006/relationships/image" Target="../media/image31.jpeg"/><Relationship Id="rId7" Type="http://schemas.openxmlformats.org/officeDocument/2006/relationships/image" Target="../media/image33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Yonsei_University" TargetMode="External"/><Relationship Id="rId5" Type="http://schemas.openxmlformats.org/officeDocument/2006/relationships/image" Target="../media/image32.png"/><Relationship Id="rId4" Type="http://schemas.openxmlformats.org/officeDocument/2006/relationships/hyperlink" Target="http://www.acml-conf.org/2017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4DAEB2-EECB-4A2D-8648-29E7D01C03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7724" y="0"/>
            <a:ext cx="9982200" cy="9982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30425" y="9392488"/>
            <a:ext cx="20497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spc="600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" charset="0"/>
              </a:rPr>
              <a:t>Blood Wallet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093825" y="11277600"/>
            <a:ext cx="9976727" cy="1666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5400" baseline="-25000" dirty="0"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Project Proposal Team 2</a:t>
            </a:r>
          </a:p>
          <a:p>
            <a:pPr algn="r">
              <a:lnSpc>
                <a:spcPct val="150000"/>
              </a:lnSpc>
            </a:pPr>
            <a:r>
              <a:rPr lang="ko-KR" altLang="en-US" sz="5400" baseline="-25000" dirty="0" err="1"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김진범</a:t>
            </a:r>
            <a:r>
              <a:rPr lang="ko-KR" altLang="en-US" sz="5400" baseline="-25000" dirty="0"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 곽희주 </a:t>
            </a:r>
            <a:r>
              <a:rPr lang="ko-KR" altLang="en-US" sz="5400" baseline="-25000" dirty="0" err="1"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모경준</a:t>
            </a:r>
            <a:r>
              <a:rPr lang="ko-KR" altLang="en-US" sz="5400" baseline="-25000" dirty="0"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 박상현 서성윤 </a:t>
            </a:r>
            <a:r>
              <a:rPr lang="en-US" altLang="ko-KR" sz="5400" baseline="-25000" dirty="0" err="1"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Snaedis</a:t>
            </a:r>
            <a:r>
              <a:rPr lang="en-US" altLang="ko-KR" sz="5400" baseline="-25000" dirty="0"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 </a:t>
            </a:r>
            <a:endParaRPr lang="en-US" sz="5400" baseline="-25000" dirty="0">
              <a:latin typeface="Noto Sans KR Regular" panose="020B0500000000000000" pitchFamily="34" charset="-127"/>
              <a:ea typeface="Noto Sans KR Regular" panose="020B0500000000000000" pitchFamily="34" charset="-127"/>
              <a:cs typeface="Montserra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228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970006" y="1600200"/>
            <a:ext cx="170662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Design Concept</a:t>
            </a:r>
          </a:p>
        </p:txBody>
      </p:sp>
      <p:sp>
        <p:nvSpPr>
          <p:cNvPr id="15" name="Oval 7"/>
          <p:cNvSpPr/>
          <p:nvPr/>
        </p:nvSpPr>
        <p:spPr>
          <a:xfrm>
            <a:off x="21867032" y="592275"/>
            <a:ext cx="1571806" cy="15718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7CD72E-8584-4E87-81D2-B8F82539C663}"/>
              </a:ext>
            </a:extLst>
          </p:cNvPr>
          <p:cNvSpPr txBox="1"/>
          <p:nvPr/>
        </p:nvSpPr>
        <p:spPr>
          <a:xfrm>
            <a:off x="2072711" y="3429000"/>
            <a:ext cx="4629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3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1. Sign up / 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6DF28C-C540-433C-B856-EFAE406DDC52}"/>
              </a:ext>
            </a:extLst>
          </p:cNvPr>
          <p:cNvSpPr txBox="1"/>
          <p:nvPr/>
        </p:nvSpPr>
        <p:spPr>
          <a:xfrm>
            <a:off x="2072710" y="4276368"/>
            <a:ext cx="8820715" cy="752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사용자 계정 등록을 하거나 로그인을 합니다</a:t>
            </a: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.</a:t>
            </a:r>
          </a:p>
        </p:txBody>
      </p:sp>
      <p:pic>
        <p:nvPicPr>
          <p:cNvPr id="6" name="Picture 46" descr="iPhone6_mockup_front_white.png">
            <a:extLst>
              <a:ext uri="{FF2B5EF4-FFF2-40B4-BE49-F238E27FC236}">
                <a16:creationId xmlns:a16="http://schemas.microsoft.com/office/drawing/2014/main" id="{E77BB22B-36E8-458D-86A1-DCF441124695}"/>
              </a:ext>
            </a:extLst>
          </p:cNvPr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4625" y="2590800"/>
            <a:ext cx="7118601" cy="105804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B948C5-7CFF-45DC-88D3-DB89D6351695}"/>
              </a:ext>
            </a:extLst>
          </p:cNvPr>
          <p:cNvSpPr txBox="1"/>
          <p:nvPr/>
        </p:nvSpPr>
        <p:spPr>
          <a:xfrm>
            <a:off x="14398625" y="5135514"/>
            <a:ext cx="4038600" cy="36879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4000" dirty="0">
                <a:solidFill>
                  <a:srgbClr val="CC0000"/>
                </a:solidFill>
                <a:latin typeface="+mj-ea"/>
                <a:ea typeface="+mj-ea"/>
                <a:cs typeface="Montserrat Light" charset="0"/>
              </a:rPr>
              <a:t> </a:t>
            </a:r>
          </a:p>
          <a:p>
            <a:pPr lvl="0" algn="ctr">
              <a:lnSpc>
                <a:spcPct val="150000"/>
              </a:lnSpc>
            </a:pPr>
            <a:endParaRPr lang="en-US" altLang="ko-KR" sz="4000" dirty="0">
              <a:solidFill>
                <a:srgbClr val="002060"/>
              </a:solidFill>
              <a:latin typeface="+mj-ea"/>
              <a:ea typeface="+mj-ea"/>
              <a:cs typeface="Montserrat Light" charset="0"/>
            </a:endParaRPr>
          </a:p>
          <a:p>
            <a:pPr lvl="0" algn="ctr">
              <a:lnSpc>
                <a:spcPct val="150000"/>
              </a:lnSpc>
            </a:pPr>
            <a:endParaRPr lang="en-US" altLang="ko-KR" sz="4000" dirty="0">
              <a:solidFill>
                <a:srgbClr val="002060"/>
              </a:solidFill>
              <a:latin typeface="+mj-ea"/>
              <a:ea typeface="+mj-ea"/>
              <a:cs typeface="Montserrat Light" charset="0"/>
            </a:endParaRPr>
          </a:p>
          <a:p>
            <a:pPr lvl="0" algn="ctr">
              <a:lnSpc>
                <a:spcPct val="150000"/>
              </a:lnSpc>
            </a:pPr>
            <a:endParaRPr lang="en-US" altLang="ko-KR" sz="4000" dirty="0">
              <a:solidFill>
                <a:srgbClr val="002060"/>
              </a:solidFill>
              <a:latin typeface="+mj-ea"/>
              <a:ea typeface="+mj-ea"/>
              <a:cs typeface="Montserrat Light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AC22A51-A28F-4A6A-86B3-AB4CB2901047}"/>
              </a:ext>
            </a:extLst>
          </p:cNvPr>
          <p:cNvSpPr/>
          <p:nvPr/>
        </p:nvSpPr>
        <p:spPr>
          <a:xfrm>
            <a:off x="14246225" y="4191000"/>
            <a:ext cx="4343400" cy="731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8EAAB01-3F91-4EF6-AE5E-D2F52E31E0E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98625" y="4761075"/>
            <a:ext cx="4062372" cy="4062372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4CD0E38-E83B-49EC-8A61-34F42D9A5432}"/>
              </a:ext>
            </a:extLst>
          </p:cNvPr>
          <p:cNvSpPr/>
          <p:nvPr/>
        </p:nvSpPr>
        <p:spPr>
          <a:xfrm>
            <a:off x="14843250" y="10439400"/>
            <a:ext cx="3181350" cy="556974"/>
          </a:xfrm>
          <a:prstGeom prst="roundRect">
            <a:avLst>
              <a:gd name="adj" fmla="val 50000"/>
            </a:avLst>
          </a:prstGeom>
          <a:noFill/>
          <a:ln>
            <a:solidFill>
              <a:srgbClr val="DE0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DE0836"/>
                </a:solidFill>
              </a:rPr>
              <a:t>Create Account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E4DD139-ECAD-4449-9DE7-08B4A2F47CC7}"/>
              </a:ext>
            </a:extLst>
          </p:cNvPr>
          <p:cNvSpPr/>
          <p:nvPr/>
        </p:nvSpPr>
        <p:spPr>
          <a:xfrm>
            <a:off x="14843250" y="9535560"/>
            <a:ext cx="3181349" cy="556974"/>
          </a:xfrm>
          <a:prstGeom prst="roundRect">
            <a:avLst>
              <a:gd name="adj" fmla="val 50000"/>
            </a:avLst>
          </a:prstGeom>
          <a:solidFill>
            <a:srgbClr val="DE0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Login</a:t>
            </a:r>
          </a:p>
        </p:txBody>
      </p:sp>
    </p:spTree>
    <p:extLst>
      <p:ext uri="{BB962C8B-B14F-4D97-AF65-F5344CB8AC3E}">
        <p14:creationId xmlns:p14="http://schemas.microsoft.com/office/powerpoint/2010/main" val="2041709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970006" y="1600200"/>
            <a:ext cx="170662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Design Concept</a:t>
            </a:r>
          </a:p>
        </p:txBody>
      </p:sp>
      <p:sp>
        <p:nvSpPr>
          <p:cNvPr id="15" name="Oval 7"/>
          <p:cNvSpPr/>
          <p:nvPr/>
        </p:nvSpPr>
        <p:spPr>
          <a:xfrm>
            <a:off x="21867032" y="592275"/>
            <a:ext cx="1571806" cy="15718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7CD72E-8584-4E87-81D2-B8F82539C663}"/>
              </a:ext>
            </a:extLst>
          </p:cNvPr>
          <p:cNvSpPr txBox="1"/>
          <p:nvPr/>
        </p:nvSpPr>
        <p:spPr>
          <a:xfrm>
            <a:off x="2072711" y="3429000"/>
            <a:ext cx="4629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3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2. Scan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6DF28C-C540-433C-B856-EFAE406DDC52}"/>
              </a:ext>
            </a:extLst>
          </p:cNvPr>
          <p:cNvSpPr txBox="1"/>
          <p:nvPr/>
        </p:nvSpPr>
        <p:spPr>
          <a:xfrm>
            <a:off x="2072710" y="4276368"/>
            <a:ext cx="9887515" cy="752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종이 헌혈증서를 스캔하여 등록할 수 있습니다</a:t>
            </a: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.</a:t>
            </a:r>
          </a:p>
        </p:txBody>
      </p:sp>
      <p:pic>
        <p:nvPicPr>
          <p:cNvPr id="6" name="Picture 46" descr="iPhone6_mockup_front_white.png">
            <a:extLst>
              <a:ext uri="{FF2B5EF4-FFF2-40B4-BE49-F238E27FC236}">
                <a16:creationId xmlns:a16="http://schemas.microsoft.com/office/drawing/2014/main" id="{E77BB22B-36E8-458D-86A1-DCF441124695}"/>
              </a:ext>
            </a:extLst>
          </p:cNvPr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4625" y="2590800"/>
            <a:ext cx="7118601" cy="1058049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6A35D3E-F93B-4FA9-8719-766621F4616D}"/>
              </a:ext>
            </a:extLst>
          </p:cNvPr>
          <p:cNvSpPr/>
          <p:nvPr/>
        </p:nvSpPr>
        <p:spPr>
          <a:xfrm>
            <a:off x="14246225" y="4191000"/>
            <a:ext cx="4343400" cy="731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6EE5C0F0-8020-4218-B371-E0F144E20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0490" y="5181600"/>
            <a:ext cx="3654869" cy="2249150"/>
          </a:xfrm>
          <a:prstGeom prst="rect">
            <a:avLst/>
          </a:prstGeom>
          <a:ln w="28575">
            <a:solidFill>
              <a:srgbClr val="DE0836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0B9918-A1B1-4BED-AF22-0894315254FA}"/>
              </a:ext>
            </a:extLst>
          </p:cNvPr>
          <p:cNvSpPr txBox="1"/>
          <p:nvPr/>
        </p:nvSpPr>
        <p:spPr>
          <a:xfrm>
            <a:off x="14590490" y="7848600"/>
            <a:ext cx="36548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성명</a:t>
            </a:r>
            <a:r>
              <a:rPr lang="en-US" altLang="ko-KR" sz="2400" dirty="0">
                <a:solidFill>
                  <a:schemeClr val="accent1"/>
                </a:solidFill>
              </a:rPr>
              <a:t>:           </a:t>
            </a:r>
            <a:r>
              <a:rPr lang="ko-KR" altLang="en-US" sz="2400" dirty="0">
                <a:solidFill>
                  <a:schemeClr val="accent1"/>
                </a:solidFill>
              </a:rPr>
              <a:t>홍길동</a:t>
            </a:r>
            <a:endParaRPr lang="en-US" altLang="ko-KR" sz="2400" dirty="0">
              <a:solidFill>
                <a:schemeClr val="accent1"/>
              </a:solidFill>
            </a:endParaRPr>
          </a:p>
          <a:p>
            <a:r>
              <a:rPr lang="ko-KR" altLang="en-US" sz="2400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생년월일</a:t>
            </a:r>
            <a:r>
              <a:rPr lang="en-US" altLang="ko-KR" sz="2400" dirty="0">
                <a:solidFill>
                  <a:schemeClr val="accent1"/>
                </a:solidFill>
              </a:rPr>
              <a:t>:   1990</a:t>
            </a:r>
            <a:r>
              <a:rPr lang="ko-KR" altLang="en-US" sz="2400" dirty="0">
                <a:solidFill>
                  <a:schemeClr val="accent1"/>
                </a:solidFill>
              </a:rPr>
              <a:t>년 </a:t>
            </a:r>
            <a:r>
              <a:rPr lang="en-US" altLang="ko-KR" sz="2400" dirty="0">
                <a:solidFill>
                  <a:schemeClr val="accent1"/>
                </a:solidFill>
              </a:rPr>
              <a:t>5</a:t>
            </a:r>
            <a:r>
              <a:rPr lang="ko-KR" altLang="en-US" sz="2400" dirty="0">
                <a:solidFill>
                  <a:schemeClr val="accent1"/>
                </a:solidFill>
              </a:rPr>
              <a:t>월 </a:t>
            </a:r>
            <a:r>
              <a:rPr lang="en-US" altLang="ko-KR" sz="2400" dirty="0">
                <a:solidFill>
                  <a:schemeClr val="accent1"/>
                </a:solidFill>
              </a:rPr>
              <a:t>3</a:t>
            </a:r>
            <a:r>
              <a:rPr lang="ko-KR" altLang="en-US" sz="2400" dirty="0">
                <a:solidFill>
                  <a:schemeClr val="accent1"/>
                </a:solidFill>
              </a:rPr>
              <a:t>일</a:t>
            </a:r>
            <a:endParaRPr lang="en-US" altLang="ko-KR" sz="2400" dirty="0">
              <a:solidFill>
                <a:schemeClr val="accent1"/>
              </a:solidFill>
            </a:endParaRPr>
          </a:p>
          <a:p>
            <a:r>
              <a:rPr lang="ko-KR" altLang="en-US" sz="2400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헌혈종류</a:t>
            </a:r>
            <a:r>
              <a:rPr lang="en-US" altLang="ko-KR" sz="2400" dirty="0">
                <a:solidFill>
                  <a:schemeClr val="accent1"/>
                </a:solidFill>
              </a:rPr>
              <a:t>:   </a:t>
            </a:r>
            <a:r>
              <a:rPr lang="ko-KR" altLang="en-US" sz="2400" dirty="0" err="1">
                <a:solidFill>
                  <a:schemeClr val="accent1"/>
                </a:solidFill>
              </a:rPr>
              <a:t>전혈</a:t>
            </a:r>
            <a:r>
              <a:rPr lang="ko-KR" altLang="en-US" sz="2400" dirty="0">
                <a:solidFill>
                  <a:schemeClr val="accent1"/>
                </a:solidFill>
              </a:rPr>
              <a:t> </a:t>
            </a:r>
            <a:r>
              <a:rPr lang="en-US" altLang="ko-KR" sz="2400" dirty="0">
                <a:solidFill>
                  <a:schemeClr val="accent1"/>
                </a:solidFill>
              </a:rPr>
              <a:t>400ml</a:t>
            </a:r>
          </a:p>
          <a:p>
            <a:r>
              <a:rPr lang="ko-KR" altLang="en-US" sz="2400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성별</a:t>
            </a:r>
            <a:r>
              <a:rPr lang="en-US" altLang="ko-KR" sz="2400" dirty="0">
                <a:solidFill>
                  <a:schemeClr val="accent1"/>
                </a:solidFill>
              </a:rPr>
              <a:t>:           </a:t>
            </a:r>
            <a:r>
              <a:rPr lang="ko-KR" altLang="en-US" sz="2400" dirty="0">
                <a:solidFill>
                  <a:schemeClr val="accent1"/>
                </a:solidFill>
              </a:rPr>
              <a:t>남</a:t>
            </a:r>
            <a:endParaRPr lang="en-US" altLang="ko-KR" sz="2400" dirty="0">
              <a:solidFill>
                <a:schemeClr val="accent1"/>
              </a:solidFill>
            </a:endParaRPr>
          </a:p>
          <a:p>
            <a:r>
              <a:rPr lang="ko-KR" altLang="en-US" sz="2400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헌혈일자</a:t>
            </a:r>
            <a:r>
              <a:rPr lang="en-US" altLang="ko-KR" sz="2400" dirty="0">
                <a:solidFill>
                  <a:schemeClr val="accent1"/>
                </a:solidFill>
              </a:rPr>
              <a:t>:   2020</a:t>
            </a:r>
            <a:r>
              <a:rPr lang="ko-KR" altLang="en-US" sz="2400" dirty="0">
                <a:solidFill>
                  <a:schemeClr val="accent1"/>
                </a:solidFill>
              </a:rPr>
              <a:t>년 </a:t>
            </a:r>
            <a:r>
              <a:rPr lang="en-US" altLang="ko-KR" sz="2400" dirty="0">
                <a:solidFill>
                  <a:schemeClr val="accent1"/>
                </a:solidFill>
              </a:rPr>
              <a:t>5</a:t>
            </a:r>
            <a:r>
              <a:rPr lang="ko-KR" altLang="en-US" sz="2400" dirty="0">
                <a:solidFill>
                  <a:schemeClr val="accent1"/>
                </a:solidFill>
              </a:rPr>
              <a:t>월 </a:t>
            </a:r>
            <a:r>
              <a:rPr lang="en-US" altLang="ko-KR" sz="2400" dirty="0">
                <a:solidFill>
                  <a:schemeClr val="accent1"/>
                </a:solidFill>
              </a:rPr>
              <a:t>3</a:t>
            </a:r>
            <a:r>
              <a:rPr lang="ko-KR" altLang="en-US" sz="2400" dirty="0">
                <a:solidFill>
                  <a:schemeClr val="accent1"/>
                </a:solidFill>
              </a:rPr>
              <a:t>일</a:t>
            </a:r>
            <a:endParaRPr lang="en-US" altLang="ko-KR" sz="2400" dirty="0">
              <a:solidFill>
                <a:schemeClr val="accent1"/>
              </a:solidFill>
            </a:endParaRPr>
          </a:p>
          <a:p>
            <a:r>
              <a:rPr lang="ko-KR" altLang="en-US" sz="2400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혈액원명</a:t>
            </a:r>
            <a:r>
              <a:rPr lang="en-US" altLang="ko-KR" sz="2400" dirty="0">
                <a:solidFill>
                  <a:schemeClr val="accent1"/>
                </a:solidFill>
              </a:rPr>
              <a:t>:   </a:t>
            </a:r>
            <a:r>
              <a:rPr lang="ko-KR" altLang="en-US" sz="2400" dirty="0">
                <a:solidFill>
                  <a:schemeClr val="accent1"/>
                </a:solidFill>
              </a:rPr>
              <a:t>서울서부혈액원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82B33D4-E8A1-4D28-9BC7-1AC7C09B8252}"/>
              </a:ext>
            </a:extLst>
          </p:cNvPr>
          <p:cNvSpPr/>
          <p:nvPr/>
        </p:nvSpPr>
        <p:spPr>
          <a:xfrm>
            <a:off x="16684625" y="10718800"/>
            <a:ext cx="1600200" cy="556974"/>
          </a:xfrm>
          <a:prstGeom prst="roundRect">
            <a:avLst>
              <a:gd name="adj" fmla="val 50000"/>
            </a:avLst>
          </a:prstGeom>
          <a:noFill/>
          <a:ln>
            <a:solidFill>
              <a:srgbClr val="DE0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DE0836"/>
                </a:solidFill>
              </a:rPr>
              <a:t>Back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2E7F870-DF26-454F-A2CA-6E7347138472}"/>
              </a:ext>
            </a:extLst>
          </p:cNvPr>
          <p:cNvSpPr/>
          <p:nvPr/>
        </p:nvSpPr>
        <p:spPr>
          <a:xfrm>
            <a:off x="14636750" y="10706100"/>
            <a:ext cx="1600200" cy="556974"/>
          </a:xfrm>
          <a:prstGeom prst="roundRect">
            <a:avLst>
              <a:gd name="adj" fmla="val 50000"/>
            </a:avLst>
          </a:prstGeom>
          <a:solidFill>
            <a:srgbClr val="DE0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Scan</a:t>
            </a:r>
          </a:p>
        </p:txBody>
      </p:sp>
    </p:spTree>
    <p:extLst>
      <p:ext uri="{BB962C8B-B14F-4D97-AF65-F5344CB8AC3E}">
        <p14:creationId xmlns:p14="http://schemas.microsoft.com/office/powerpoint/2010/main" val="448231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970006" y="1600200"/>
            <a:ext cx="170662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Design Concept</a:t>
            </a:r>
          </a:p>
        </p:txBody>
      </p:sp>
      <p:sp>
        <p:nvSpPr>
          <p:cNvPr id="15" name="Oval 7"/>
          <p:cNvSpPr/>
          <p:nvPr/>
        </p:nvSpPr>
        <p:spPr>
          <a:xfrm>
            <a:off x="21867032" y="592275"/>
            <a:ext cx="1571806" cy="15718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7CD72E-8584-4E87-81D2-B8F82539C663}"/>
              </a:ext>
            </a:extLst>
          </p:cNvPr>
          <p:cNvSpPr txBox="1"/>
          <p:nvPr/>
        </p:nvSpPr>
        <p:spPr>
          <a:xfrm>
            <a:off x="2072711" y="3429000"/>
            <a:ext cx="4629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3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3. My Info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6DF28C-C540-433C-B856-EFAE406DDC52}"/>
              </a:ext>
            </a:extLst>
          </p:cNvPr>
          <p:cNvSpPr txBox="1"/>
          <p:nvPr/>
        </p:nvSpPr>
        <p:spPr>
          <a:xfrm>
            <a:off x="2072710" y="4276368"/>
            <a:ext cx="9767117" cy="2968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나의 헌혈증서와 기부 내역을 확인할 수 있습니다</a:t>
            </a: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또 원하는 키워드를 설정할 수 있습니다</a:t>
            </a: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키워드는 병원</a:t>
            </a: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, </a:t>
            </a: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사고 및 질병 종류로 </a:t>
            </a:r>
            <a:endParaRPr lang="en-US" altLang="ko-KR" sz="3200" dirty="0">
              <a:solidFill>
                <a:srgbClr val="000000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Montserrat Light" charset="0"/>
            </a:endParaRPr>
          </a:p>
          <a:p>
            <a:pPr lvl="0">
              <a:lnSpc>
                <a:spcPct val="150000"/>
              </a:lnSpc>
            </a:pP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사용자의 </a:t>
            </a:r>
            <a:r>
              <a:rPr lang="ko-KR" altLang="en-US" sz="3200" dirty="0" err="1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피드에</a:t>
            </a: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 기부하고자 하는 우선순위 반영합니다</a:t>
            </a: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.</a:t>
            </a:r>
          </a:p>
        </p:txBody>
      </p:sp>
      <p:pic>
        <p:nvPicPr>
          <p:cNvPr id="6" name="Picture 46" descr="iPhone6_mockup_front_white.png">
            <a:extLst>
              <a:ext uri="{FF2B5EF4-FFF2-40B4-BE49-F238E27FC236}">
                <a16:creationId xmlns:a16="http://schemas.microsoft.com/office/drawing/2014/main" id="{E77BB22B-36E8-458D-86A1-DCF441124695}"/>
              </a:ext>
            </a:extLst>
          </p:cNvPr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4625" y="2590800"/>
            <a:ext cx="7118601" cy="1058049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7E08859-9964-4C38-9525-44143B198885}"/>
              </a:ext>
            </a:extLst>
          </p:cNvPr>
          <p:cNvSpPr/>
          <p:nvPr/>
        </p:nvSpPr>
        <p:spPr>
          <a:xfrm>
            <a:off x="14246225" y="4191000"/>
            <a:ext cx="4343400" cy="731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46" descr="iPhone6_mockup_front_white.png">
            <a:extLst>
              <a:ext uri="{FF2B5EF4-FFF2-40B4-BE49-F238E27FC236}">
                <a16:creationId xmlns:a16="http://schemas.microsoft.com/office/drawing/2014/main" id="{F82B887F-EF37-4596-B322-3A7D1A512741}"/>
              </a:ext>
            </a:extLst>
          </p:cNvPr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4625" y="2590800"/>
            <a:ext cx="7118601" cy="10580490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92A81538-ECA4-4784-81A3-0F602543B25F}"/>
              </a:ext>
            </a:extLst>
          </p:cNvPr>
          <p:cNvSpPr/>
          <p:nvPr/>
        </p:nvSpPr>
        <p:spPr>
          <a:xfrm>
            <a:off x="14209936" y="4223445"/>
            <a:ext cx="4340759" cy="731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1D9FDC-6FBC-4B70-9AB6-B2F68000F2B4}"/>
              </a:ext>
            </a:extLst>
          </p:cNvPr>
          <p:cNvSpPr txBox="1"/>
          <p:nvPr/>
        </p:nvSpPr>
        <p:spPr>
          <a:xfrm>
            <a:off x="14377989" y="9391251"/>
            <a:ext cx="2971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1300" dirty="0">
                <a:solidFill>
                  <a:schemeClr val="tx1">
                    <a:lumMod val="7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" charset="0"/>
              </a:rPr>
              <a:t>Donation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59EBD9D6-E397-4F7F-9243-A5AD1C7ABEC6}"/>
              </a:ext>
            </a:extLst>
          </p:cNvPr>
          <p:cNvSpPr/>
          <p:nvPr/>
        </p:nvSpPr>
        <p:spPr>
          <a:xfrm>
            <a:off x="14377989" y="9791361"/>
            <a:ext cx="4015938" cy="145723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2B6002A-1B3B-45DD-9D7C-5BCA7BFB61A3}"/>
              </a:ext>
            </a:extLst>
          </p:cNvPr>
          <p:cNvSpPr txBox="1"/>
          <p:nvPr/>
        </p:nvSpPr>
        <p:spPr>
          <a:xfrm>
            <a:off x="14551025" y="10439400"/>
            <a:ext cx="38032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2600" dirty="0">
                <a:solidFill>
                  <a:srgbClr val="DE083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ontserrat Light" charset="0"/>
              </a:rPr>
              <a:t>헌혈증서 기부하기</a:t>
            </a:r>
            <a:endParaRPr lang="en-US" altLang="ko-KR" sz="2600" dirty="0">
              <a:solidFill>
                <a:srgbClr val="DE0836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ontserrat Light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49ED596-555E-4E99-B348-E1C46446D882}"/>
              </a:ext>
            </a:extLst>
          </p:cNvPr>
          <p:cNvSpPr txBox="1"/>
          <p:nvPr/>
        </p:nvSpPr>
        <p:spPr>
          <a:xfrm>
            <a:off x="14582293" y="9997605"/>
            <a:ext cx="3803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ontserrat Light" charset="0"/>
              </a:rPr>
              <a:t>헌혈증서로 사랑을 나눠요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ontserrat Light" charset="0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9D24306-B9DF-46EB-9822-0B0A0A5416B4}"/>
              </a:ext>
            </a:extLst>
          </p:cNvPr>
          <p:cNvSpPr/>
          <p:nvPr/>
        </p:nvSpPr>
        <p:spPr>
          <a:xfrm>
            <a:off x="14377988" y="7660503"/>
            <a:ext cx="1947031" cy="145723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6FBA73A-A29F-4DC6-B0E4-EDE5E61061C7}"/>
              </a:ext>
            </a:extLst>
          </p:cNvPr>
          <p:cNvSpPr/>
          <p:nvPr/>
        </p:nvSpPr>
        <p:spPr>
          <a:xfrm>
            <a:off x="16433926" y="7660503"/>
            <a:ext cx="1947031" cy="145723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DD4EBAB-D1B0-4422-9DD1-68F5D088A61F}"/>
              </a:ext>
            </a:extLst>
          </p:cNvPr>
          <p:cNvSpPr txBox="1"/>
          <p:nvPr/>
        </p:nvSpPr>
        <p:spPr>
          <a:xfrm>
            <a:off x="14374813" y="7278016"/>
            <a:ext cx="2971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1300" dirty="0">
                <a:solidFill>
                  <a:schemeClr val="tx1">
                    <a:lumMod val="7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" charset="0"/>
              </a:rPr>
              <a:t>Services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E743A7-B52C-4B7D-B808-704C8F6417DA}"/>
              </a:ext>
            </a:extLst>
          </p:cNvPr>
          <p:cNvSpPr txBox="1"/>
          <p:nvPr/>
        </p:nvSpPr>
        <p:spPr>
          <a:xfrm>
            <a:off x="14779625" y="8666970"/>
            <a:ext cx="1812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My Space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90F313D-5A27-45A0-BEE4-EF9918AEFA1B}"/>
              </a:ext>
            </a:extLst>
          </p:cNvPr>
          <p:cNvSpPr txBox="1"/>
          <p:nvPr/>
        </p:nvSpPr>
        <p:spPr>
          <a:xfrm>
            <a:off x="17081481" y="8686174"/>
            <a:ext cx="1812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Scan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466DADA4-1FFB-4398-AC05-020887EF576B}"/>
              </a:ext>
            </a:extLst>
          </p:cNvPr>
          <p:cNvSpPr/>
          <p:nvPr/>
        </p:nvSpPr>
        <p:spPr>
          <a:xfrm>
            <a:off x="14351377" y="5097595"/>
            <a:ext cx="2441456" cy="196668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A58B000-DEE1-4746-81F2-4C6247A66E6E}"/>
              </a:ext>
            </a:extLst>
          </p:cNvPr>
          <p:cNvSpPr/>
          <p:nvPr/>
        </p:nvSpPr>
        <p:spPr>
          <a:xfrm>
            <a:off x="16923991" y="5079138"/>
            <a:ext cx="2441456" cy="198514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AED911A-BAE6-44F6-B594-CE545DDC9BA7}"/>
              </a:ext>
            </a:extLst>
          </p:cNvPr>
          <p:cNvSpPr txBox="1"/>
          <p:nvPr/>
        </p:nvSpPr>
        <p:spPr>
          <a:xfrm>
            <a:off x="14482288" y="5239491"/>
            <a:ext cx="1812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800" dirty="0">
                <a:solidFill>
                  <a:schemeClr val="tx1">
                    <a:lumMod val="7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기부한 내역</a:t>
            </a:r>
            <a:endParaRPr lang="en-US" altLang="ko-KR" sz="1800" dirty="0">
              <a:solidFill>
                <a:schemeClr val="tx1">
                  <a:lumMod val="7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  <a:cs typeface="Montserrat Light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48B0A9C-A115-45AD-BE99-A368280937BC}"/>
              </a:ext>
            </a:extLst>
          </p:cNvPr>
          <p:cNvSpPr txBox="1"/>
          <p:nvPr/>
        </p:nvSpPr>
        <p:spPr>
          <a:xfrm>
            <a:off x="15254810" y="5852272"/>
            <a:ext cx="18129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6600" dirty="0">
                <a:solidFill>
                  <a:srgbClr val="DE0836"/>
                </a:solidFill>
                <a:latin typeface="+mj-ea"/>
                <a:ea typeface="+mj-ea"/>
                <a:cs typeface="Montserrat Light" charset="0"/>
              </a:rPr>
              <a:t>5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4879B91-2BDA-4D67-BB5B-FD4CE70D6A37}"/>
              </a:ext>
            </a:extLst>
          </p:cNvPr>
          <p:cNvSpPr txBox="1"/>
          <p:nvPr/>
        </p:nvSpPr>
        <p:spPr>
          <a:xfrm>
            <a:off x="17016498" y="5245400"/>
            <a:ext cx="2269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800" dirty="0">
                <a:solidFill>
                  <a:schemeClr val="tx1">
                    <a:lumMod val="7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기부 받은 내역</a:t>
            </a:r>
            <a:endParaRPr lang="en-US" altLang="ko-KR" sz="1800" dirty="0">
              <a:solidFill>
                <a:schemeClr val="tx1">
                  <a:lumMod val="7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  <a:cs typeface="Montserrat Light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E11E92-FE8A-444A-BF74-C1D492B370F0}"/>
              </a:ext>
            </a:extLst>
          </p:cNvPr>
          <p:cNvSpPr txBox="1"/>
          <p:nvPr/>
        </p:nvSpPr>
        <p:spPr>
          <a:xfrm>
            <a:off x="17802393" y="5883447"/>
            <a:ext cx="18129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6600" dirty="0">
                <a:solidFill>
                  <a:srgbClr val="DE0836"/>
                </a:solidFill>
                <a:latin typeface="+mj-ea"/>
                <a:ea typeface="+mj-ea"/>
                <a:cs typeface="Montserrat Light" charset="0"/>
              </a:rPr>
              <a:t>2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1081C0C-9929-45C1-B7E4-5017C71C5447}"/>
              </a:ext>
            </a:extLst>
          </p:cNvPr>
          <p:cNvSpPr/>
          <p:nvPr/>
        </p:nvSpPr>
        <p:spPr>
          <a:xfrm>
            <a:off x="14214424" y="4223209"/>
            <a:ext cx="4340759" cy="660651"/>
          </a:xfrm>
          <a:prstGeom prst="rect">
            <a:avLst/>
          </a:prstGeom>
          <a:solidFill>
            <a:srgbClr val="FF7E92"/>
          </a:solidFill>
          <a:ln>
            <a:solidFill>
              <a:srgbClr val="FF7E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7A62758-4DE0-4437-89D1-E3EA8D901672}"/>
              </a:ext>
            </a:extLst>
          </p:cNvPr>
          <p:cNvSpPr txBox="1"/>
          <p:nvPr/>
        </p:nvSpPr>
        <p:spPr>
          <a:xfrm>
            <a:off x="14381164" y="4338935"/>
            <a:ext cx="401276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kern="13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ontserrat" charset="0"/>
              </a:rPr>
              <a:t>Welcome!      user321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472F207-5AE7-497D-91E8-FF4399653863}"/>
              </a:ext>
            </a:extLst>
          </p:cNvPr>
          <p:cNvSpPr txBox="1"/>
          <p:nvPr/>
        </p:nvSpPr>
        <p:spPr>
          <a:xfrm>
            <a:off x="17922802" y="4343400"/>
            <a:ext cx="60090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kern="13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…</a:t>
            </a:r>
          </a:p>
        </p:txBody>
      </p:sp>
      <p:pic>
        <p:nvPicPr>
          <p:cNvPr id="3" name="그래픽 2" descr="업로드">
            <a:extLst>
              <a:ext uri="{FF2B5EF4-FFF2-40B4-BE49-F238E27FC236}">
                <a16:creationId xmlns:a16="http://schemas.microsoft.com/office/drawing/2014/main" id="{DF71FA98-F1F8-4624-BFC2-B4646C95387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89425" y="7874144"/>
            <a:ext cx="820719" cy="820719"/>
          </a:xfrm>
          <a:prstGeom prst="rect">
            <a:avLst/>
          </a:prstGeom>
        </p:spPr>
      </p:pic>
      <p:pic>
        <p:nvPicPr>
          <p:cNvPr id="65" name="그래픽 64" descr="사용자">
            <a:extLst>
              <a:ext uri="{FF2B5EF4-FFF2-40B4-BE49-F238E27FC236}">
                <a16:creationId xmlns:a16="http://schemas.microsoft.com/office/drawing/2014/main" id="{2B7BD201-89FD-4907-B28C-D22381E9EE5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932025" y="7877979"/>
            <a:ext cx="820719" cy="820719"/>
          </a:xfrm>
          <a:prstGeom prst="rect">
            <a:avLst/>
          </a:prstGeom>
        </p:spPr>
      </p:pic>
      <p:grpSp>
        <p:nvGrpSpPr>
          <p:cNvPr id="80" name="그룹 79">
            <a:extLst>
              <a:ext uri="{FF2B5EF4-FFF2-40B4-BE49-F238E27FC236}">
                <a16:creationId xmlns:a16="http://schemas.microsoft.com/office/drawing/2014/main" id="{03C9367F-21DD-4307-B880-1B6C6E03F5E1}"/>
              </a:ext>
            </a:extLst>
          </p:cNvPr>
          <p:cNvGrpSpPr/>
          <p:nvPr/>
        </p:nvGrpSpPr>
        <p:grpSpPr>
          <a:xfrm>
            <a:off x="17346159" y="10232123"/>
            <a:ext cx="859545" cy="940763"/>
            <a:chOff x="6719466" y="9482725"/>
            <a:chExt cx="3386891" cy="3555842"/>
          </a:xfrm>
        </p:grpSpPr>
        <p:pic>
          <p:nvPicPr>
            <p:cNvPr id="79" name="그래픽 78" descr="펼친 손">
              <a:extLst>
                <a:ext uri="{FF2B5EF4-FFF2-40B4-BE49-F238E27FC236}">
                  <a16:creationId xmlns:a16="http://schemas.microsoft.com/office/drawing/2014/main" id="{1B6D3DFE-06AD-4943-BD8F-67DA70B91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719466" y="9651676"/>
              <a:ext cx="3386891" cy="3386891"/>
            </a:xfrm>
            <a:prstGeom prst="rect">
              <a:avLst/>
            </a:prstGeom>
          </p:spPr>
        </p:pic>
        <p:pic>
          <p:nvPicPr>
            <p:cNvPr id="69" name="그래픽 68" descr="하트">
              <a:extLst>
                <a:ext uri="{FF2B5EF4-FFF2-40B4-BE49-F238E27FC236}">
                  <a16:creationId xmlns:a16="http://schemas.microsoft.com/office/drawing/2014/main" id="{897F47C0-86FD-4A65-BB04-07CBAD265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378825" y="9482725"/>
              <a:ext cx="1304690" cy="13046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4488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970006" y="1600200"/>
            <a:ext cx="170662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Design Concept</a:t>
            </a:r>
          </a:p>
        </p:txBody>
      </p:sp>
      <p:sp>
        <p:nvSpPr>
          <p:cNvPr id="15" name="Oval 7"/>
          <p:cNvSpPr/>
          <p:nvPr/>
        </p:nvSpPr>
        <p:spPr>
          <a:xfrm>
            <a:off x="21867032" y="592275"/>
            <a:ext cx="1571806" cy="15718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7CD72E-8584-4E87-81D2-B8F82539C663}"/>
              </a:ext>
            </a:extLst>
          </p:cNvPr>
          <p:cNvSpPr txBox="1"/>
          <p:nvPr/>
        </p:nvSpPr>
        <p:spPr>
          <a:xfrm>
            <a:off x="2072711" y="3429000"/>
            <a:ext cx="4629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3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4. Post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6DF28C-C540-433C-B856-EFAE406DDC52}"/>
              </a:ext>
            </a:extLst>
          </p:cNvPr>
          <p:cNvSpPr txBox="1"/>
          <p:nvPr/>
        </p:nvSpPr>
        <p:spPr>
          <a:xfrm>
            <a:off x="2072710" y="4276368"/>
            <a:ext cx="7366316" cy="2230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사용자의 키워드를 기반으로</a:t>
            </a:r>
            <a:endParaRPr lang="en-US" altLang="ko-KR" sz="3200" dirty="0">
              <a:solidFill>
                <a:srgbClr val="000000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Montserrat Light" charset="0"/>
            </a:endParaRPr>
          </a:p>
          <a:p>
            <a:pPr lvl="0">
              <a:lnSpc>
                <a:spcPct val="150000"/>
              </a:lnSpc>
            </a:pP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기부하고 싶은 사연을 볼 수 있습니다</a:t>
            </a: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해당 사연의 기부 현황도 알 수 있습니다</a:t>
            </a: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.</a:t>
            </a:r>
          </a:p>
        </p:txBody>
      </p:sp>
      <p:pic>
        <p:nvPicPr>
          <p:cNvPr id="6" name="Picture 46" descr="iPhone6_mockup_front_white.png">
            <a:extLst>
              <a:ext uri="{FF2B5EF4-FFF2-40B4-BE49-F238E27FC236}">
                <a16:creationId xmlns:a16="http://schemas.microsoft.com/office/drawing/2014/main" id="{E77BB22B-36E8-458D-86A1-DCF441124695}"/>
              </a:ext>
            </a:extLst>
          </p:cNvPr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451" y="3046750"/>
            <a:ext cx="7118601" cy="10580490"/>
          </a:xfrm>
          <a:prstGeom prst="rect">
            <a:avLst/>
          </a:prstGeom>
        </p:spPr>
      </p:pic>
      <p:pic>
        <p:nvPicPr>
          <p:cNvPr id="7" name="Picture 46" descr="iPhone6_mockup_front_white.png">
            <a:extLst>
              <a:ext uri="{FF2B5EF4-FFF2-40B4-BE49-F238E27FC236}">
                <a16:creationId xmlns:a16="http://schemas.microsoft.com/office/drawing/2014/main" id="{B228EB04-ADCC-4F97-AF41-F386F2727897}"/>
              </a:ext>
            </a:extLst>
          </p:cNvPr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1051" y="3046750"/>
            <a:ext cx="7118601" cy="1058049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F603E41-B8D1-4868-B30D-5C34CD9AB203}"/>
              </a:ext>
            </a:extLst>
          </p:cNvPr>
          <p:cNvSpPr/>
          <p:nvPr/>
        </p:nvSpPr>
        <p:spPr>
          <a:xfrm>
            <a:off x="9902825" y="4679395"/>
            <a:ext cx="4343400" cy="731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07E4FA-5BAD-49A0-B595-AFFC9CC681B1}"/>
              </a:ext>
            </a:extLst>
          </p:cNvPr>
          <p:cNvSpPr/>
          <p:nvPr/>
        </p:nvSpPr>
        <p:spPr>
          <a:xfrm>
            <a:off x="17903825" y="4679395"/>
            <a:ext cx="4343400" cy="731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143A9EA-3B88-45A1-92EF-6AFCEEBFDFC0}"/>
              </a:ext>
            </a:extLst>
          </p:cNvPr>
          <p:cNvGrpSpPr/>
          <p:nvPr/>
        </p:nvGrpSpPr>
        <p:grpSpPr>
          <a:xfrm>
            <a:off x="10066556" y="5039249"/>
            <a:ext cx="4015938" cy="2123551"/>
            <a:chOff x="10066556" y="5039249"/>
            <a:chExt cx="4015938" cy="2123551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1E87F4C7-36A8-4D1B-AD01-FD6529A86D5C}"/>
                </a:ext>
              </a:extLst>
            </p:cNvPr>
            <p:cNvSpPr/>
            <p:nvPr/>
          </p:nvSpPr>
          <p:spPr>
            <a:xfrm>
              <a:off x="10066556" y="5039249"/>
              <a:ext cx="4015938" cy="21235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06AB97D8-A366-42D4-8F6F-5C3BEEDE459F}"/>
                </a:ext>
              </a:extLst>
            </p:cNvPr>
            <p:cNvSpPr/>
            <p:nvPr/>
          </p:nvSpPr>
          <p:spPr>
            <a:xfrm>
              <a:off x="10290026" y="6460178"/>
              <a:ext cx="1219200" cy="419669"/>
            </a:xfrm>
            <a:prstGeom prst="roundRect">
              <a:avLst>
                <a:gd name="adj" fmla="val 50000"/>
              </a:avLst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10/100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48642C2-5506-45C8-A49C-13ED96399B53}"/>
                </a:ext>
              </a:extLst>
            </p:cNvPr>
            <p:cNvSpPr txBox="1"/>
            <p:nvPr/>
          </p:nvSpPr>
          <p:spPr>
            <a:xfrm>
              <a:off x="11533439" y="5257800"/>
              <a:ext cx="22860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새벽 화재로 전신 화상 및 척추와 대퇴골 부러져 큰 수술을 하고 있습니다</a:t>
              </a:r>
              <a:r>
                <a:rPr lang="en-US" altLang="ko-KR" sz="1600" dirty="0"/>
                <a:t>.</a:t>
              </a:r>
            </a:p>
            <a:p>
              <a:r>
                <a:rPr lang="ko-KR" altLang="en-US" sz="1600" dirty="0"/>
                <a:t>도와주세요</a:t>
              </a:r>
              <a:r>
                <a:rPr lang="en-US" altLang="ko-KR" sz="1600" dirty="0"/>
                <a:t>.</a:t>
              </a:r>
              <a:r>
                <a:rPr lang="ko-KR" altLang="en-US" sz="1600" dirty="0"/>
                <a:t> </a:t>
              </a:r>
              <a:endParaRPr lang="en-US" sz="1600" dirty="0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28E56DA0-C099-41FF-9CEC-06E9C0FF1822}"/>
                </a:ext>
              </a:extLst>
            </p:cNvPr>
            <p:cNvSpPr/>
            <p:nvPr/>
          </p:nvSpPr>
          <p:spPr>
            <a:xfrm>
              <a:off x="12507839" y="6460178"/>
              <a:ext cx="1219200" cy="41966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dirty="0">
                  <a:solidFill>
                    <a:srgbClr val="CC0000"/>
                  </a:solidFill>
                </a:rPr>
                <a:t>더 보기</a:t>
              </a:r>
              <a:endParaRPr lang="en-US" sz="1800" dirty="0">
                <a:solidFill>
                  <a:srgbClr val="CC0000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B558EC6-B983-4D6F-B233-164B4ADCEA98}"/>
              </a:ext>
            </a:extLst>
          </p:cNvPr>
          <p:cNvGrpSpPr/>
          <p:nvPr/>
        </p:nvGrpSpPr>
        <p:grpSpPr>
          <a:xfrm>
            <a:off x="10066556" y="7312702"/>
            <a:ext cx="4015938" cy="2123551"/>
            <a:chOff x="10066556" y="5039249"/>
            <a:chExt cx="4015938" cy="2123551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5BCD0A76-4E7C-4750-ACD6-E98A31744E2C}"/>
                </a:ext>
              </a:extLst>
            </p:cNvPr>
            <p:cNvSpPr/>
            <p:nvPr/>
          </p:nvSpPr>
          <p:spPr>
            <a:xfrm>
              <a:off x="10066556" y="5039249"/>
              <a:ext cx="4015938" cy="21235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B5822B66-8E81-460C-93BD-898B975E3738}"/>
                </a:ext>
              </a:extLst>
            </p:cNvPr>
            <p:cNvSpPr/>
            <p:nvPr/>
          </p:nvSpPr>
          <p:spPr>
            <a:xfrm>
              <a:off x="10290026" y="6460178"/>
              <a:ext cx="1219200" cy="419669"/>
            </a:xfrm>
            <a:prstGeom prst="roundRect">
              <a:avLst>
                <a:gd name="adj" fmla="val 50000"/>
              </a:avLst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1/50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2DD8CB2-B5DD-4BD8-A436-0C72DC0CF0BC}"/>
                </a:ext>
              </a:extLst>
            </p:cNvPr>
            <p:cNvSpPr txBox="1"/>
            <p:nvPr/>
          </p:nvSpPr>
          <p:spPr>
            <a:xfrm>
              <a:off x="11533439" y="5257800"/>
              <a:ext cx="2286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소아급성백혈병 판정을 받은 우리 아들을 위해 기부 부탁드립니다</a:t>
              </a:r>
              <a:r>
                <a:rPr lang="en-US" altLang="ko-KR" sz="1600" dirty="0"/>
                <a:t>.</a:t>
              </a:r>
              <a:endParaRPr lang="en-US" sz="1600" dirty="0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48B8BFD9-9E47-4A4E-9A9F-8B5D076EDCA0}"/>
                </a:ext>
              </a:extLst>
            </p:cNvPr>
            <p:cNvSpPr/>
            <p:nvPr/>
          </p:nvSpPr>
          <p:spPr>
            <a:xfrm>
              <a:off x="12507839" y="6460178"/>
              <a:ext cx="1219200" cy="41966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dirty="0">
                  <a:solidFill>
                    <a:srgbClr val="CC0000"/>
                  </a:solidFill>
                </a:rPr>
                <a:t>더 보기</a:t>
              </a:r>
              <a:endParaRPr lang="en-US" sz="1800" dirty="0">
                <a:solidFill>
                  <a:srgbClr val="CC0000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6E96A3D-7ECE-4132-8F87-4534C50065EC}"/>
              </a:ext>
            </a:extLst>
          </p:cNvPr>
          <p:cNvGrpSpPr/>
          <p:nvPr/>
        </p:nvGrpSpPr>
        <p:grpSpPr>
          <a:xfrm>
            <a:off x="10066556" y="9653648"/>
            <a:ext cx="4015938" cy="2123551"/>
            <a:chOff x="10066556" y="5039249"/>
            <a:chExt cx="4015938" cy="2123551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3C3F55AB-5254-4325-9016-5E31D603BF75}"/>
                </a:ext>
              </a:extLst>
            </p:cNvPr>
            <p:cNvSpPr/>
            <p:nvPr/>
          </p:nvSpPr>
          <p:spPr>
            <a:xfrm>
              <a:off x="10066556" y="5039249"/>
              <a:ext cx="4015938" cy="21235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F80791D2-773D-49EB-9EE4-54140858D321}"/>
                </a:ext>
              </a:extLst>
            </p:cNvPr>
            <p:cNvSpPr/>
            <p:nvPr/>
          </p:nvSpPr>
          <p:spPr>
            <a:xfrm>
              <a:off x="10290026" y="6460178"/>
              <a:ext cx="1219200" cy="419669"/>
            </a:xfrm>
            <a:prstGeom prst="roundRect">
              <a:avLst>
                <a:gd name="adj" fmla="val 50000"/>
              </a:avLst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53/70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B5CE0D1-4E89-421C-B997-899964C9D72B}"/>
                </a:ext>
              </a:extLst>
            </p:cNvPr>
            <p:cNvSpPr txBox="1"/>
            <p:nvPr/>
          </p:nvSpPr>
          <p:spPr>
            <a:xfrm>
              <a:off x="11533439" y="5257800"/>
              <a:ext cx="240798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조산 신생아가 </a:t>
              </a:r>
              <a:r>
                <a:rPr lang="ko-KR" altLang="en-US" sz="1600" dirty="0" err="1"/>
                <a:t>괴사성</a:t>
              </a:r>
              <a:r>
                <a:rPr lang="ko-KR" altLang="en-US" sz="1600" dirty="0"/>
                <a:t> 장염으로 수술을 요하여 개복했으니 상태가 좋지 않아 재수술 대기중입니다</a:t>
              </a:r>
              <a:r>
                <a:rPr lang="en-US" altLang="ko-KR" sz="1600" dirty="0"/>
                <a:t>.</a:t>
              </a:r>
              <a:endParaRPr lang="en-US" sz="1600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7CD03296-CC6F-40C5-ABCA-0C66F188C35C}"/>
                </a:ext>
              </a:extLst>
            </p:cNvPr>
            <p:cNvSpPr/>
            <p:nvPr/>
          </p:nvSpPr>
          <p:spPr>
            <a:xfrm>
              <a:off x="12507839" y="6460178"/>
              <a:ext cx="1219200" cy="41966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dirty="0">
                  <a:solidFill>
                    <a:srgbClr val="CC0000"/>
                  </a:solidFill>
                </a:rPr>
                <a:t>더 보기</a:t>
              </a:r>
              <a:endParaRPr lang="en-US" sz="1800" dirty="0">
                <a:solidFill>
                  <a:srgbClr val="CC0000"/>
                </a:solidFill>
              </a:endParaRPr>
            </a:p>
          </p:txBody>
        </p:sp>
      </p:grpSp>
      <p:pic>
        <p:nvPicPr>
          <p:cNvPr id="2048" name="그림 2047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47D769C4-07C6-4FCE-B38D-E6F54145841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360025" y="5178277"/>
            <a:ext cx="1101974" cy="1101974"/>
          </a:xfrm>
          <a:prstGeom prst="rect">
            <a:avLst/>
          </a:prstGeom>
        </p:spPr>
      </p:pic>
      <p:pic>
        <p:nvPicPr>
          <p:cNvPr id="2052" name="그림 2051" descr="실외, 표지판, 텍스트, 방이(가) 표시된 사진&#10;&#10;자동 생성된 설명">
            <a:extLst>
              <a:ext uri="{FF2B5EF4-FFF2-40B4-BE49-F238E27FC236}">
                <a16:creationId xmlns:a16="http://schemas.microsoft.com/office/drawing/2014/main" id="{3568AE35-5905-41E2-B774-37FCE7E06EF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385514" y="7555505"/>
            <a:ext cx="1028224" cy="1028224"/>
          </a:xfrm>
          <a:prstGeom prst="rect">
            <a:avLst/>
          </a:prstGeom>
        </p:spPr>
      </p:pic>
      <p:pic>
        <p:nvPicPr>
          <p:cNvPr id="2055" name="그림 2054" descr="그리기이(가) 표시된 사진&#10;&#10;자동 생성된 설명">
            <a:extLst>
              <a:ext uri="{FF2B5EF4-FFF2-40B4-BE49-F238E27FC236}">
                <a16:creationId xmlns:a16="http://schemas.microsoft.com/office/drawing/2014/main" id="{5484280C-276C-43EA-8C50-B20E2D8E5CD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361205" y="10030279"/>
            <a:ext cx="1100794" cy="810184"/>
          </a:xfrm>
          <a:prstGeom prst="rect">
            <a:avLst/>
          </a:prstGeom>
        </p:spPr>
      </p:pic>
      <p:cxnSp>
        <p:nvCxnSpPr>
          <p:cNvPr id="2058" name="연결선: 꺾임 2057">
            <a:extLst>
              <a:ext uri="{FF2B5EF4-FFF2-40B4-BE49-F238E27FC236}">
                <a16:creationId xmlns:a16="http://schemas.microsoft.com/office/drawing/2014/main" id="{CEAD5AC6-845B-425C-BC0C-B1C63720B99D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13727039" y="5767869"/>
            <a:ext cx="4176786" cy="902144"/>
          </a:xfrm>
          <a:prstGeom prst="bentConnector3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0EDC9CB-18A3-4723-B751-530696A6FFBF}"/>
              </a:ext>
            </a:extLst>
          </p:cNvPr>
          <p:cNvSpPr/>
          <p:nvPr/>
        </p:nvSpPr>
        <p:spPr>
          <a:xfrm>
            <a:off x="18273897" y="11011106"/>
            <a:ext cx="1524807" cy="619266"/>
          </a:xfrm>
          <a:prstGeom prst="roundRect">
            <a:avLst>
              <a:gd name="adj" fmla="val 50000"/>
            </a:avLst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/>
              <a:t>기부하기</a:t>
            </a:r>
            <a:endParaRPr lang="en-US" sz="2000" dirty="0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DC60CAB6-D2D2-4314-A4A4-C5CA1C0D71F1}"/>
              </a:ext>
            </a:extLst>
          </p:cNvPr>
          <p:cNvSpPr/>
          <p:nvPr/>
        </p:nvSpPr>
        <p:spPr>
          <a:xfrm>
            <a:off x="20379074" y="10997252"/>
            <a:ext cx="1524807" cy="619266"/>
          </a:xfrm>
          <a:prstGeom prst="roundRect">
            <a:avLst>
              <a:gd name="adj" fmla="val 50000"/>
            </a:avLst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rgbClr val="CC0000"/>
                </a:solidFill>
              </a:rPr>
              <a:t>뒤로 가기</a:t>
            </a:r>
            <a:endParaRPr lang="en-US" sz="1800" dirty="0">
              <a:solidFill>
                <a:srgbClr val="CC0000"/>
              </a:solidFill>
            </a:endParaRPr>
          </a:p>
        </p:txBody>
      </p:sp>
      <p:sp>
        <p:nvSpPr>
          <p:cNvPr id="2061" name="TextBox 2060">
            <a:extLst>
              <a:ext uri="{FF2B5EF4-FFF2-40B4-BE49-F238E27FC236}">
                <a16:creationId xmlns:a16="http://schemas.microsoft.com/office/drawing/2014/main" id="{43F27DE9-4717-4C5D-8ED6-0CFDAF2C6281}"/>
              </a:ext>
            </a:extLst>
          </p:cNvPr>
          <p:cNvSpPr txBox="1"/>
          <p:nvPr/>
        </p:nvSpPr>
        <p:spPr>
          <a:xfrm>
            <a:off x="18273897" y="5701827"/>
            <a:ext cx="359313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안녕하세요</a:t>
            </a:r>
            <a:r>
              <a:rPr lang="en-US" altLang="ko-KR" sz="2000" dirty="0"/>
              <a:t>, </a:t>
            </a:r>
          </a:p>
          <a:p>
            <a:r>
              <a:rPr lang="ko-KR" altLang="en-US" sz="2000" dirty="0"/>
              <a:t>급히 도움을 요청하고자 이 글을 작성합니다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제가 아끼는 소중한 동생 서울대학교 병원에 입원중입니다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금요일 새벽 화재로 인해 전신 </a:t>
            </a:r>
            <a:r>
              <a:rPr lang="en-US" altLang="ko-KR" sz="2000" dirty="0"/>
              <a:t>80% </a:t>
            </a:r>
            <a:r>
              <a:rPr lang="ko-KR" altLang="en-US" sz="2000" dirty="0"/>
              <a:t>화상을 입고 </a:t>
            </a:r>
            <a:r>
              <a:rPr lang="en-US" altLang="ko-KR" sz="2000" dirty="0"/>
              <a:t>4</a:t>
            </a:r>
            <a:r>
              <a:rPr lang="ko-KR" altLang="en-US" sz="2000" dirty="0"/>
              <a:t>층에서 뛰어내려 지금 척추와 대퇴골이 부러지고 큰 수술 후에 의식이 없는 상태입니다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수술비도 만만치 않지만 집도 다 타버린 상황입니다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다들 한번씩 </a:t>
            </a:r>
            <a:r>
              <a:rPr lang="ko-KR" altLang="en-US" sz="2000" dirty="0" err="1"/>
              <a:t>읽어보시고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조금씩이라도</a:t>
            </a:r>
            <a:r>
              <a:rPr lang="ko-KR" altLang="en-US" sz="2000" dirty="0"/>
              <a:t> 도움 부탁드립니다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제발 도와주세요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도움 주신 분들 잊지 않겠습니다</a:t>
            </a:r>
            <a:r>
              <a:rPr lang="en-US" altLang="ko-KR" sz="2000" dirty="0"/>
              <a:t>.</a:t>
            </a:r>
            <a:endParaRPr lang="en-US" sz="2000" dirty="0"/>
          </a:p>
        </p:txBody>
      </p:sp>
      <p:sp>
        <p:nvSpPr>
          <p:cNvPr id="2062" name="직사각형 2061">
            <a:extLst>
              <a:ext uri="{FF2B5EF4-FFF2-40B4-BE49-F238E27FC236}">
                <a16:creationId xmlns:a16="http://schemas.microsoft.com/office/drawing/2014/main" id="{4559BA86-923D-4395-9EAB-D2CB4281B2D4}"/>
              </a:ext>
            </a:extLst>
          </p:cNvPr>
          <p:cNvSpPr/>
          <p:nvPr/>
        </p:nvSpPr>
        <p:spPr>
          <a:xfrm>
            <a:off x="11533439" y="5178277"/>
            <a:ext cx="2193600" cy="1131999"/>
          </a:xfrm>
          <a:prstGeom prst="rect">
            <a:avLst/>
          </a:prstGeom>
          <a:noFill/>
          <a:ln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3" name="TextBox 2062">
            <a:extLst>
              <a:ext uri="{FF2B5EF4-FFF2-40B4-BE49-F238E27FC236}">
                <a16:creationId xmlns:a16="http://schemas.microsoft.com/office/drawing/2014/main" id="{098A3390-1F90-4AD6-BA28-121ED1EEC0F4}"/>
              </a:ext>
            </a:extLst>
          </p:cNvPr>
          <p:cNvSpPr txBox="1"/>
          <p:nvPr/>
        </p:nvSpPr>
        <p:spPr>
          <a:xfrm>
            <a:off x="13021723" y="4763308"/>
            <a:ext cx="3376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Abstract of whole content</a:t>
            </a:r>
          </a:p>
        </p:txBody>
      </p:sp>
    </p:spTree>
    <p:extLst>
      <p:ext uri="{BB962C8B-B14F-4D97-AF65-F5344CB8AC3E}">
        <p14:creationId xmlns:p14="http://schemas.microsoft.com/office/powerpoint/2010/main" val="2895588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392BC-C5FC-46C6-8F60-4A7A248C6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267" y="4191000"/>
            <a:ext cx="21025723" cy="5705474"/>
          </a:xfrm>
        </p:spPr>
        <p:txBody>
          <a:bodyPr/>
          <a:lstStyle/>
          <a:p>
            <a:r>
              <a:rPr lang="en-US" sz="96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DEVELOPMENT PLAN</a:t>
            </a:r>
            <a:endParaRPr lang="en-US" dirty="0">
              <a:solidFill>
                <a:schemeClr val="accent1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3939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970006" y="1600200"/>
            <a:ext cx="170662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Development Plan</a:t>
            </a:r>
          </a:p>
        </p:txBody>
      </p:sp>
      <p:sp>
        <p:nvSpPr>
          <p:cNvPr id="15" name="Oval 7"/>
          <p:cNvSpPr/>
          <p:nvPr/>
        </p:nvSpPr>
        <p:spPr>
          <a:xfrm>
            <a:off x="21867032" y="592275"/>
            <a:ext cx="1571806" cy="15718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2ED5AD-5835-47D6-AEE8-5E2095A1454A}"/>
              </a:ext>
            </a:extLst>
          </p:cNvPr>
          <p:cNvSpPr txBox="1"/>
          <p:nvPr/>
        </p:nvSpPr>
        <p:spPr>
          <a:xfrm>
            <a:off x="2072711" y="3429000"/>
            <a:ext cx="4629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3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System Structure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1371B85-C8A0-4C37-9FF4-5CDFB4BF8A80}"/>
              </a:ext>
            </a:extLst>
          </p:cNvPr>
          <p:cNvGrpSpPr/>
          <p:nvPr/>
        </p:nvGrpSpPr>
        <p:grpSpPr>
          <a:xfrm>
            <a:off x="3850694" y="5240458"/>
            <a:ext cx="16676262" cy="4864395"/>
            <a:chOff x="4424786" y="5004407"/>
            <a:chExt cx="16676262" cy="4864395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E0F8EC93-CB72-4FCC-A88D-14D17A0324E7}"/>
                </a:ext>
              </a:extLst>
            </p:cNvPr>
            <p:cNvSpPr/>
            <p:nvPr/>
          </p:nvSpPr>
          <p:spPr>
            <a:xfrm>
              <a:off x="4424786" y="5004407"/>
              <a:ext cx="16676262" cy="1066800"/>
            </a:xfrm>
            <a:prstGeom prst="roundRect">
              <a:avLst>
                <a:gd name="adj" fmla="val 12156"/>
              </a:avLst>
            </a:prstGeom>
            <a:solidFill>
              <a:srgbClr val="FF7E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System</a:t>
              </a:r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FDD0BE6-2B2D-4C76-B6AD-53B2510F7E4F}"/>
                </a:ext>
              </a:extLst>
            </p:cNvPr>
            <p:cNvSpPr/>
            <p:nvPr/>
          </p:nvSpPr>
          <p:spPr>
            <a:xfrm>
              <a:off x="4424786" y="6528406"/>
              <a:ext cx="2133600" cy="3340395"/>
            </a:xfrm>
            <a:prstGeom prst="roundRect">
              <a:avLst/>
            </a:prstGeom>
            <a:solidFill>
              <a:srgbClr val="FF7E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Frontend</a:t>
              </a: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09F768BC-4438-4671-99CB-8EEB753DB02E}"/>
                </a:ext>
              </a:extLst>
            </p:cNvPr>
            <p:cNvSpPr/>
            <p:nvPr/>
          </p:nvSpPr>
          <p:spPr>
            <a:xfrm>
              <a:off x="6863185" y="6528407"/>
              <a:ext cx="14237863" cy="914400"/>
            </a:xfrm>
            <a:prstGeom prst="roundRect">
              <a:avLst/>
            </a:prstGeom>
            <a:solidFill>
              <a:srgbClr val="FF7E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Backend</a:t>
              </a: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B4EA2DEA-8DB1-4A0D-B72C-8B8D0D537A53}"/>
                </a:ext>
              </a:extLst>
            </p:cNvPr>
            <p:cNvSpPr/>
            <p:nvPr/>
          </p:nvSpPr>
          <p:spPr>
            <a:xfrm>
              <a:off x="6863186" y="7672656"/>
              <a:ext cx="2514600" cy="2196145"/>
            </a:xfrm>
            <a:prstGeom prst="roundRect">
              <a:avLst/>
            </a:prstGeom>
            <a:solidFill>
              <a:srgbClr val="FF7E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Application</a:t>
              </a:r>
            </a:p>
            <a:p>
              <a:pPr algn="ctr"/>
              <a:r>
                <a:rPr lang="en-US" sz="3200" dirty="0"/>
                <a:t>Server</a:t>
              </a: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FBF8AC91-28E9-4325-8577-FC0A13DA069F}"/>
                </a:ext>
              </a:extLst>
            </p:cNvPr>
            <p:cNvSpPr/>
            <p:nvPr/>
          </p:nvSpPr>
          <p:spPr>
            <a:xfrm>
              <a:off x="9606386" y="7633932"/>
              <a:ext cx="2514600" cy="2234870"/>
            </a:xfrm>
            <a:prstGeom prst="roundRect">
              <a:avLst/>
            </a:prstGeom>
            <a:solidFill>
              <a:srgbClr val="FF7E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Database</a:t>
              </a: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491D8460-5520-4224-A529-6957D59B0999}"/>
                </a:ext>
              </a:extLst>
            </p:cNvPr>
            <p:cNvSpPr/>
            <p:nvPr/>
          </p:nvSpPr>
          <p:spPr>
            <a:xfrm>
              <a:off x="12427658" y="7633932"/>
              <a:ext cx="3122328" cy="2223098"/>
            </a:xfrm>
            <a:prstGeom prst="roundRect">
              <a:avLst/>
            </a:prstGeom>
            <a:solidFill>
              <a:srgbClr val="FF7E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Checking Validation of cards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5EA4E44D-D0ED-421F-B8AC-997C57A34120}"/>
                </a:ext>
              </a:extLst>
            </p:cNvPr>
            <p:cNvSpPr/>
            <p:nvPr/>
          </p:nvSpPr>
          <p:spPr>
            <a:xfrm>
              <a:off x="15853481" y="7629882"/>
              <a:ext cx="5247567" cy="914400"/>
            </a:xfrm>
            <a:prstGeom prst="roundRect">
              <a:avLst/>
            </a:prstGeom>
            <a:solidFill>
              <a:srgbClr val="FF7E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Ranking Post System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D18450EE-8031-4DFE-8C0E-8F3F46DB37AF}"/>
                </a:ext>
              </a:extLst>
            </p:cNvPr>
            <p:cNvSpPr/>
            <p:nvPr/>
          </p:nvSpPr>
          <p:spPr>
            <a:xfrm>
              <a:off x="15856657" y="8662284"/>
              <a:ext cx="2514601" cy="1206518"/>
            </a:xfrm>
            <a:prstGeom prst="roundRect">
              <a:avLst/>
            </a:prstGeom>
            <a:solidFill>
              <a:srgbClr val="FF7E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Keyword Extractor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075619B-6735-4621-840B-7C2125755B9E}"/>
                </a:ext>
              </a:extLst>
            </p:cNvPr>
            <p:cNvSpPr/>
            <p:nvPr/>
          </p:nvSpPr>
          <p:spPr>
            <a:xfrm>
              <a:off x="18480440" y="8674055"/>
              <a:ext cx="2620608" cy="1182975"/>
            </a:xfrm>
            <a:prstGeom prst="roundRect">
              <a:avLst/>
            </a:prstGeom>
            <a:solidFill>
              <a:srgbClr val="FF7E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Post Scorer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6845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970006" y="1600200"/>
            <a:ext cx="170662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Development Plan</a:t>
            </a:r>
          </a:p>
        </p:txBody>
      </p:sp>
      <p:sp>
        <p:nvSpPr>
          <p:cNvPr id="15" name="Oval 7"/>
          <p:cNvSpPr/>
          <p:nvPr/>
        </p:nvSpPr>
        <p:spPr>
          <a:xfrm>
            <a:off x="21867032" y="592275"/>
            <a:ext cx="1571806" cy="15718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2ED5AD-5835-47D6-AEE8-5E2095A1454A}"/>
              </a:ext>
            </a:extLst>
          </p:cNvPr>
          <p:cNvSpPr txBox="1"/>
          <p:nvPr/>
        </p:nvSpPr>
        <p:spPr>
          <a:xfrm>
            <a:off x="2072711" y="3429000"/>
            <a:ext cx="4629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3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Frontend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9FD51793-D73D-4D16-A949-09976D964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825" y="4249782"/>
            <a:ext cx="54102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5052DE-86B2-4AF7-A58E-F2530A732A28}"/>
              </a:ext>
            </a:extLst>
          </p:cNvPr>
          <p:cNvSpPr txBox="1"/>
          <p:nvPr/>
        </p:nvSpPr>
        <p:spPr>
          <a:xfrm>
            <a:off x="6473825" y="9750918"/>
            <a:ext cx="3581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Android studio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B6788-18F3-4AAE-AE26-03A95E2DCDCA}"/>
              </a:ext>
            </a:extLst>
          </p:cNvPr>
          <p:cNvSpPr txBox="1"/>
          <p:nvPr/>
        </p:nvSpPr>
        <p:spPr>
          <a:xfrm>
            <a:off x="12341225" y="6038729"/>
            <a:ext cx="107166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Android Development </a:t>
            </a:r>
            <a:r>
              <a:rPr lang="en-US" dirty="0">
                <a:solidFill>
                  <a:schemeClr val="tx2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Environment</a:t>
            </a:r>
          </a:p>
          <a:p>
            <a:endParaRPr lang="en-US" dirty="0">
              <a:solidFill>
                <a:schemeClr val="tx2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r>
              <a:rPr lang="ko-KR" altLang="en-US" dirty="0">
                <a:solidFill>
                  <a:schemeClr val="tx2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어플리케이션의 디자인과 이벤트 처리 구현</a:t>
            </a:r>
            <a:endParaRPr lang="en-US" dirty="0">
              <a:solidFill>
                <a:schemeClr val="tx2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6603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970006" y="1600200"/>
            <a:ext cx="170662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Development Plan</a:t>
            </a:r>
          </a:p>
        </p:txBody>
      </p:sp>
      <p:sp>
        <p:nvSpPr>
          <p:cNvPr id="15" name="Oval 7"/>
          <p:cNvSpPr/>
          <p:nvPr/>
        </p:nvSpPr>
        <p:spPr>
          <a:xfrm>
            <a:off x="21867032" y="592275"/>
            <a:ext cx="1571806" cy="15718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2ED5AD-5835-47D6-AEE8-5E2095A1454A}"/>
              </a:ext>
            </a:extLst>
          </p:cNvPr>
          <p:cNvSpPr txBox="1"/>
          <p:nvPr/>
        </p:nvSpPr>
        <p:spPr>
          <a:xfrm>
            <a:off x="2072711" y="3429000"/>
            <a:ext cx="4629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3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Backend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CBD2D8-C98A-4BCA-A8B5-7E5BB31B7E5D}"/>
              </a:ext>
            </a:extLst>
          </p:cNvPr>
          <p:cNvSpPr txBox="1"/>
          <p:nvPr/>
        </p:nvSpPr>
        <p:spPr>
          <a:xfrm>
            <a:off x="987425" y="10814685"/>
            <a:ext cx="5562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Realtime Database</a:t>
            </a:r>
          </a:p>
          <a:p>
            <a:pPr algn="ctr"/>
            <a:endParaRPr lang="en-US" dirty="0">
              <a:solidFill>
                <a:schemeClr val="tx2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pPr algn="ctr"/>
            <a:r>
              <a:rPr lang="en-US" sz="2800" dirty="0">
                <a:solidFill>
                  <a:schemeClr val="tx2"/>
                </a:solidFill>
              </a:rPr>
              <a:t>Backend</a:t>
            </a:r>
            <a:r>
              <a:rPr lang="ko-KR" altLang="en-US" sz="2800" dirty="0">
                <a:solidFill>
                  <a:schemeClr val="tx2"/>
                </a:solidFill>
              </a:rPr>
              <a:t> 데이터베이스 툴</a:t>
            </a:r>
            <a:endParaRPr lang="en-US" sz="2800" dirty="0">
              <a:solidFill>
                <a:schemeClr val="tx2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88967D2-F1AF-409F-B532-F91C525F8F59}"/>
              </a:ext>
            </a:extLst>
          </p:cNvPr>
          <p:cNvGrpSpPr/>
          <p:nvPr/>
        </p:nvGrpSpPr>
        <p:grpSpPr>
          <a:xfrm>
            <a:off x="1169212" y="4800600"/>
            <a:ext cx="4815040" cy="5694264"/>
            <a:chOff x="1300275" y="4668936"/>
            <a:chExt cx="4815040" cy="569426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3554E1C-65D2-45B2-B81B-6387A6577D91}"/>
                </a:ext>
              </a:extLst>
            </p:cNvPr>
            <p:cNvGrpSpPr/>
            <p:nvPr/>
          </p:nvGrpSpPr>
          <p:grpSpPr>
            <a:xfrm>
              <a:off x="1300275" y="5433186"/>
              <a:ext cx="4815040" cy="4930014"/>
              <a:chOff x="2072711" y="5284823"/>
              <a:chExt cx="4815040" cy="4930014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2B98608F-880E-4B30-A183-63F3A6D69FDB}"/>
                  </a:ext>
                </a:extLst>
              </p:cNvPr>
              <p:cNvGrpSpPr/>
              <p:nvPr/>
            </p:nvGrpSpPr>
            <p:grpSpPr>
              <a:xfrm>
                <a:off x="2072711" y="5284823"/>
                <a:ext cx="4815040" cy="4930014"/>
                <a:chOff x="712795" y="3737460"/>
                <a:chExt cx="1758945" cy="1808624"/>
              </a:xfrm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DC4C41FE-3517-4B7F-B746-5A2DBA560036}"/>
                    </a:ext>
                  </a:extLst>
                </p:cNvPr>
                <p:cNvSpPr/>
                <p:nvPr/>
              </p:nvSpPr>
              <p:spPr>
                <a:xfrm>
                  <a:off x="950919" y="3870889"/>
                  <a:ext cx="1441450" cy="1459296"/>
                </a:xfrm>
                <a:prstGeom prst="ellipse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AA04AE6A-856B-4506-A368-911A367D1864}"/>
                    </a:ext>
                  </a:extLst>
                </p:cNvPr>
                <p:cNvSpPr/>
                <p:nvPr/>
              </p:nvSpPr>
              <p:spPr>
                <a:xfrm>
                  <a:off x="760418" y="4994533"/>
                  <a:ext cx="565147" cy="551551"/>
                </a:xfrm>
                <a:prstGeom prst="ellipse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502CC85A-E2E8-45BE-A60A-0227CF559C7A}"/>
                    </a:ext>
                  </a:extLst>
                </p:cNvPr>
                <p:cNvSpPr/>
                <p:nvPr/>
              </p:nvSpPr>
              <p:spPr>
                <a:xfrm>
                  <a:off x="712795" y="3737460"/>
                  <a:ext cx="247649" cy="266858"/>
                </a:xfrm>
                <a:prstGeom prst="ellipse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4" name="타원 73">
                  <a:extLst>
                    <a:ext uri="{FF2B5EF4-FFF2-40B4-BE49-F238E27FC236}">
                      <a16:creationId xmlns:a16="http://schemas.microsoft.com/office/drawing/2014/main" id="{73B55CD2-7FE5-46BA-9FE5-3AB18A0997A9}"/>
                    </a:ext>
                  </a:extLst>
                </p:cNvPr>
                <p:cNvSpPr/>
                <p:nvPr/>
              </p:nvSpPr>
              <p:spPr>
                <a:xfrm>
                  <a:off x="2097093" y="3895238"/>
                  <a:ext cx="374647" cy="409376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3088" name="Picture 16" descr="Firebase Brand Guidelines">
                <a:extLst>
                  <a:ext uri="{FF2B5EF4-FFF2-40B4-BE49-F238E27FC236}">
                    <a16:creationId xmlns:a16="http://schemas.microsoft.com/office/drawing/2014/main" id="{A48642F2-01BF-48C5-8C2F-B3CDBFD496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6013"/>
              <a:stretch/>
            </p:blipFill>
            <p:spPr bwMode="auto">
              <a:xfrm>
                <a:off x="3747408" y="6272846"/>
                <a:ext cx="2143125" cy="2514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730501-7999-4556-8522-A5117CB3D5A5}"/>
                </a:ext>
              </a:extLst>
            </p:cNvPr>
            <p:cNvSpPr txBox="1"/>
            <p:nvPr/>
          </p:nvSpPr>
          <p:spPr>
            <a:xfrm>
              <a:off x="2913514" y="4668936"/>
              <a:ext cx="2514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Firebase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8913232-3D3C-4797-8B6F-558E93F190BB}"/>
              </a:ext>
            </a:extLst>
          </p:cNvPr>
          <p:cNvGrpSpPr/>
          <p:nvPr/>
        </p:nvGrpSpPr>
        <p:grpSpPr>
          <a:xfrm>
            <a:off x="7087515" y="4677444"/>
            <a:ext cx="4815040" cy="5717657"/>
            <a:chOff x="7595642" y="4677444"/>
            <a:chExt cx="4815040" cy="571765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CE494C2-E17E-477D-9F26-7F12DA84D33B}"/>
                </a:ext>
              </a:extLst>
            </p:cNvPr>
            <p:cNvGrpSpPr/>
            <p:nvPr/>
          </p:nvGrpSpPr>
          <p:grpSpPr>
            <a:xfrm>
              <a:off x="7595642" y="5465087"/>
              <a:ext cx="4815040" cy="4930014"/>
              <a:chOff x="9781305" y="5284823"/>
              <a:chExt cx="4815040" cy="4930014"/>
            </a:xfrm>
          </p:grpSpPr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BA921C24-F434-40B7-9C35-3634810E6A82}"/>
                  </a:ext>
                </a:extLst>
              </p:cNvPr>
              <p:cNvGrpSpPr/>
              <p:nvPr/>
            </p:nvGrpSpPr>
            <p:grpSpPr>
              <a:xfrm>
                <a:off x="9781305" y="5284823"/>
                <a:ext cx="4815040" cy="4930014"/>
                <a:chOff x="712795" y="3737460"/>
                <a:chExt cx="1758945" cy="1808624"/>
              </a:xfrm>
            </p:grpSpPr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40505A95-3E99-447C-9214-A7E264E28FEB}"/>
                    </a:ext>
                  </a:extLst>
                </p:cNvPr>
                <p:cNvSpPr/>
                <p:nvPr/>
              </p:nvSpPr>
              <p:spPr>
                <a:xfrm>
                  <a:off x="950919" y="3870889"/>
                  <a:ext cx="1441450" cy="1459296"/>
                </a:xfrm>
                <a:prstGeom prst="ellipse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E75A301A-2CC9-41C0-9DE7-53C881AF0B77}"/>
                    </a:ext>
                  </a:extLst>
                </p:cNvPr>
                <p:cNvSpPr/>
                <p:nvPr/>
              </p:nvSpPr>
              <p:spPr>
                <a:xfrm>
                  <a:off x="760418" y="4994533"/>
                  <a:ext cx="565147" cy="551551"/>
                </a:xfrm>
                <a:prstGeom prst="ellipse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2" name="타원 81">
                  <a:extLst>
                    <a:ext uri="{FF2B5EF4-FFF2-40B4-BE49-F238E27FC236}">
                      <a16:creationId xmlns:a16="http://schemas.microsoft.com/office/drawing/2014/main" id="{8CAF0770-E931-43D9-B3F3-8A9FDA152A97}"/>
                    </a:ext>
                  </a:extLst>
                </p:cNvPr>
                <p:cNvSpPr/>
                <p:nvPr/>
              </p:nvSpPr>
              <p:spPr>
                <a:xfrm>
                  <a:off x="712795" y="3737460"/>
                  <a:ext cx="247649" cy="266858"/>
                </a:xfrm>
                <a:prstGeom prst="ellipse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91CBB3C0-A92A-430D-8275-7C89E2C6A37D}"/>
                    </a:ext>
                  </a:extLst>
                </p:cNvPr>
                <p:cNvSpPr/>
                <p:nvPr/>
              </p:nvSpPr>
              <p:spPr>
                <a:xfrm>
                  <a:off x="2097093" y="3895238"/>
                  <a:ext cx="374647" cy="409376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2A8FD34D-C4C6-43F1-978D-148D7C5E24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1143293" y="6418153"/>
                <a:ext cx="2525644" cy="24385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4F2FDE4-326A-4E44-BA54-EC804E75D930}"/>
                </a:ext>
              </a:extLst>
            </p:cNvPr>
            <p:cNvSpPr txBox="1"/>
            <p:nvPr/>
          </p:nvSpPr>
          <p:spPr>
            <a:xfrm>
              <a:off x="9383291" y="4677444"/>
              <a:ext cx="2514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tx2"/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Klaytn</a:t>
              </a:r>
              <a:endParaRPr lang="en-US" dirty="0">
                <a:solidFill>
                  <a:schemeClr val="tx2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74F8064-371F-49B0-B9E8-A6FCF0A2A688}"/>
              </a:ext>
            </a:extLst>
          </p:cNvPr>
          <p:cNvGrpSpPr/>
          <p:nvPr/>
        </p:nvGrpSpPr>
        <p:grpSpPr>
          <a:xfrm>
            <a:off x="18678484" y="4677444"/>
            <a:ext cx="4815040" cy="5791200"/>
            <a:chOff x="18382820" y="4581599"/>
            <a:chExt cx="4815040" cy="579120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ACBD091-AB50-4CE9-9CBF-46AEC527CD77}"/>
                </a:ext>
              </a:extLst>
            </p:cNvPr>
            <p:cNvGrpSpPr/>
            <p:nvPr/>
          </p:nvGrpSpPr>
          <p:grpSpPr>
            <a:xfrm>
              <a:off x="18382820" y="5442785"/>
              <a:ext cx="4815040" cy="4930014"/>
              <a:chOff x="16586300" y="5151126"/>
              <a:chExt cx="4815040" cy="4930014"/>
            </a:xfrm>
          </p:grpSpPr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C0F1028A-442B-4C01-8017-4AB537CD0622}"/>
                  </a:ext>
                </a:extLst>
              </p:cNvPr>
              <p:cNvGrpSpPr/>
              <p:nvPr/>
            </p:nvGrpSpPr>
            <p:grpSpPr>
              <a:xfrm>
                <a:off x="16586300" y="5151126"/>
                <a:ext cx="4815040" cy="4930014"/>
                <a:chOff x="712795" y="3737460"/>
                <a:chExt cx="1758945" cy="1808624"/>
              </a:xfrm>
            </p:grpSpPr>
            <p:sp>
              <p:nvSpPr>
                <p:cNvPr id="87" name="타원 86">
                  <a:extLst>
                    <a:ext uri="{FF2B5EF4-FFF2-40B4-BE49-F238E27FC236}">
                      <a16:creationId xmlns:a16="http://schemas.microsoft.com/office/drawing/2014/main" id="{A3A293D7-6EAC-4E66-AB0A-E6CDB7ADEE37}"/>
                    </a:ext>
                  </a:extLst>
                </p:cNvPr>
                <p:cNvSpPr/>
                <p:nvPr/>
              </p:nvSpPr>
              <p:spPr>
                <a:xfrm>
                  <a:off x="950919" y="3870889"/>
                  <a:ext cx="1441450" cy="1459296"/>
                </a:xfrm>
                <a:prstGeom prst="ellipse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8" name="타원 87">
                  <a:extLst>
                    <a:ext uri="{FF2B5EF4-FFF2-40B4-BE49-F238E27FC236}">
                      <a16:creationId xmlns:a16="http://schemas.microsoft.com/office/drawing/2014/main" id="{147BE4E9-B926-4E43-B262-671DECA2DD7F}"/>
                    </a:ext>
                  </a:extLst>
                </p:cNvPr>
                <p:cNvSpPr/>
                <p:nvPr/>
              </p:nvSpPr>
              <p:spPr>
                <a:xfrm>
                  <a:off x="760418" y="4994533"/>
                  <a:ext cx="565147" cy="551551"/>
                </a:xfrm>
                <a:prstGeom prst="ellipse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9" name="타원 88">
                  <a:extLst>
                    <a:ext uri="{FF2B5EF4-FFF2-40B4-BE49-F238E27FC236}">
                      <a16:creationId xmlns:a16="http://schemas.microsoft.com/office/drawing/2014/main" id="{2F69B7F3-DC82-48EF-831D-C587A2DE6FBB}"/>
                    </a:ext>
                  </a:extLst>
                </p:cNvPr>
                <p:cNvSpPr/>
                <p:nvPr/>
              </p:nvSpPr>
              <p:spPr>
                <a:xfrm>
                  <a:off x="712795" y="3737460"/>
                  <a:ext cx="247649" cy="266858"/>
                </a:xfrm>
                <a:prstGeom prst="ellipse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AD8A7CC7-EF10-4622-927F-EA5F61CA30DC}"/>
                    </a:ext>
                  </a:extLst>
                </p:cNvPr>
                <p:cNvSpPr/>
                <p:nvPr/>
              </p:nvSpPr>
              <p:spPr>
                <a:xfrm>
                  <a:off x="2097093" y="3895238"/>
                  <a:ext cx="374647" cy="409376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3102" name="Picture 30" descr="Download HD New Google Cloud Platform Apps - Google Cloud Platform ...">
                <a:extLst>
                  <a:ext uri="{FF2B5EF4-FFF2-40B4-BE49-F238E27FC236}">
                    <a16:creationId xmlns:a16="http://schemas.microsoft.com/office/drawing/2014/main" id="{E92E9908-004F-4D09-982B-A6E2FF9B4F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898214" y="6310017"/>
                <a:ext cx="2625791" cy="23361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D559B63-D406-4810-BD41-AE0AC1255E29}"/>
                </a:ext>
              </a:extLst>
            </p:cNvPr>
            <p:cNvSpPr txBox="1"/>
            <p:nvPr/>
          </p:nvSpPr>
          <p:spPr>
            <a:xfrm>
              <a:off x="19244535" y="4581599"/>
              <a:ext cx="39459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Google NLP API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9F4E2EB-14C5-40E6-88CE-5E8970CD147C}"/>
              </a:ext>
            </a:extLst>
          </p:cNvPr>
          <p:cNvGrpSpPr/>
          <p:nvPr/>
        </p:nvGrpSpPr>
        <p:grpSpPr>
          <a:xfrm>
            <a:off x="13057160" y="4734973"/>
            <a:ext cx="4815040" cy="5717657"/>
            <a:chOff x="13445548" y="4645543"/>
            <a:chExt cx="4815040" cy="5717657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FBFA86A-03A4-400F-B169-EBF0B1E272C6}"/>
                </a:ext>
              </a:extLst>
            </p:cNvPr>
            <p:cNvGrpSpPr/>
            <p:nvPr/>
          </p:nvGrpSpPr>
          <p:grpSpPr>
            <a:xfrm>
              <a:off x="13445548" y="4645543"/>
              <a:ext cx="4815040" cy="5717657"/>
              <a:chOff x="13445548" y="4645543"/>
              <a:chExt cx="4815040" cy="5717657"/>
            </a:xfrm>
          </p:grpSpPr>
          <p:grpSp>
            <p:nvGrpSpPr>
              <p:cNvPr id="101" name="그룹 100">
                <a:extLst>
                  <a:ext uri="{FF2B5EF4-FFF2-40B4-BE49-F238E27FC236}">
                    <a16:creationId xmlns:a16="http://schemas.microsoft.com/office/drawing/2014/main" id="{F5DAADFE-4239-4BE1-ACFB-0E78573FAB35}"/>
                  </a:ext>
                </a:extLst>
              </p:cNvPr>
              <p:cNvGrpSpPr/>
              <p:nvPr/>
            </p:nvGrpSpPr>
            <p:grpSpPr>
              <a:xfrm>
                <a:off x="13445548" y="5433186"/>
                <a:ext cx="4815040" cy="4930014"/>
                <a:chOff x="712795" y="3737460"/>
                <a:chExt cx="1758945" cy="1808624"/>
              </a:xfrm>
            </p:grpSpPr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26D800AC-E776-46FF-8DC8-7C9148AEF524}"/>
                    </a:ext>
                  </a:extLst>
                </p:cNvPr>
                <p:cNvSpPr/>
                <p:nvPr/>
              </p:nvSpPr>
              <p:spPr>
                <a:xfrm>
                  <a:off x="950919" y="3870889"/>
                  <a:ext cx="1441450" cy="1459296"/>
                </a:xfrm>
                <a:prstGeom prst="ellipse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4EF2ADBE-8118-49F9-9BFC-E6832676407D}"/>
                    </a:ext>
                  </a:extLst>
                </p:cNvPr>
                <p:cNvSpPr/>
                <p:nvPr/>
              </p:nvSpPr>
              <p:spPr>
                <a:xfrm>
                  <a:off x="760418" y="4994533"/>
                  <a:ext cx="565147" cy="551551"/>
                </a:xfrm>
                <a:prstGeom prst="ellipse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E49C5552-4099-4263-9DB2-667E1D50E789}"/>
                    </a:ext>
                  </a:extLst>
                </p:cNvPr>
                <p:cNvSpPr/>
                <p:nvPr/>
              </p:nvSpPr>
              <p:spPr>
                <a:xfrm>
                  <a:off x="712795" y="3737460"/>
                  <a:ext cx="247649" cy="266858"/>
                </a:xfrm>
                <a:prstGeom prst="ellipse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6" name="타원 105">
                  <a:extLst>
                    <a:ext uri="{FF2B5EF4-FFF2-40B4-BE49-F238E27FC236}">
                      <a16:creationId xmlns:a16="http://schemas.microsoft.com/office/drawing/2014/main" id="{BC957437-D9D0-4C64-BF59-85C2C22C611B}"/>
                    </a:ext>
                  </a:extLst>
                </p:cNvPr>
                <p:cNvSpPr/>
                <p:nvPr/>
              </p:nvSpPr>
              <p:spPr>
                <a:xfrm>
                  <a:off x="2097093" y="3895238"/>
                  <a:ext cx="374647" cy="409376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96F6200-9513-4909-AC1F-276EBFFBC49B}"/>
                  </a:ext>
                </a:extLst>
              </p:cNvPr>
              <p:cNvSpPr txBox="1"/>
              <p:nvPr/>
            </p:nvSpPr>
            <p:spPr>
              <a:xfrm>
                <a:off x="14184608" y="4645543"/>
                <a:ext cx="3771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  <a:latin typeface="Noto Sans KR Bold" panose="020B0800000000000000" pitchFamily="34" charset="-127"/>
                    <a:ea typeface="Noto Sans KR Bold" panose="020B0800000000000000" pitchFamily="34" charset="-127"/>
                  </a:rPr>
                  <a:t>Google OCR API</a:t>
                </a:r>
              </a:p>
            </p:txBody>
          </p:sp>
        </p:grpSp>
        <p:pic>
          <p:nvPicPr>
            <p:cNvPr id="3104" name="Picture 32">
              <a:extLst>
                <a:ext uri="{FF2B5EF4-FFF2-40B4-BE49-F238E27FC236}">
                  <a16:creationId xmlns:a16="http://schemas.microsoft.com/office/drawing/2014/main" id="{892F74FA-2AEC-4C83-B7DC-4EF8E010D6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1081" y="6598417"/>
              <a:ext cx="2438553" cy="2438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3DAE3808-C528-4639-966C-654C9F1D13FA}"/>
              </a:ext>
            </a:extLst>
          </p:cNvPr>
          <p:cNvSpPr txBox="1"/>
          <p:nvPr/>
        </p:nvSpPr>
        <p:spPr>
          <a:xfrm>
            <a:off x="6931025" y="10814685"/>
            <a:ext cx="5562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Blockchain Network</a:t>
            </a:r>
          </a:p>
          <a:p>
            <a:pPr algn="ctr"/>
            <a:endParaRPr lang="en-US" dirty="0">
              <a:solidFill>
                <a:schemeClr val="tx2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pPr algn="ctr"/>
            <a:r>
              <a:rPr lang="ko-KR" altLang="en-US" sz="2800" dirty="0">
                <a:solidFill>
                  <a:schemeClr val="tx2"/>
                </a:solidFill>
              </a:rPr>
              <a:t>모든 기부 거래는 블록체인 네트워크 상에서 투명하게 기록됩니다</a:t>
            </a:r>
            <a:r>
              <a:rPr lang="en-US" altLang="ko-KR" sz="2800" dirty="0">
                <a:solidFill>
                  <a:schemeClr val="tx2"/>
                </a:solidFill>
              </a:rPr>
              <a:t>.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4A09A51-B3CE-411F-A444-90D62FF165B1}"/>
              </a:ext>
            </a:extLst>
          </p:cNvPr>
          <p:cNvSpPr txBox="1"/>
          <p:nvPr/>
        </p:nvSpPr>
        <p:spPr>
          <a:xfrm>
            <a:off x="12112625" y="10744200"/>
            <a:ext cx="718508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Recognition text</a:t>
            </a:r>
          </a:p>
          <a:p>
            <a:pPr algn="ctr"/>
            <a:endParaRPr lang="en-US" dirty="0">
              <a:solidFill>
                <a:schemeClr val="tx2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pPr algn="ctr"/>
            <a:r>
              <a:rPr lang="ko-KR" altLang="en-US" sz="2800" dirty="0">
                <a:solidFill>
                  <a:schemeClr val="tx2"/>
                </a:solidFill>
              </a:rPr>
              <a:t>사용자는 헌혈증서를 스캔하여 </a:t>
            </a:r>
            <a:endParaRPr lang="en-US" altLang="ko-KR" sz="2800" dirty="0">
              <a:solidFill>
                <a:schemeClr val="tx2"/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/>
                </a:solidFill>
              </a:rPr>
              <a:t>시스템에 등록할 수 있습니다</a:t>
            </a:r>
            <a:r>
              <a:rPr lang="en-US" altLang="ko-KR" sz="2800" dirty="0">
                <a:solidFill>
                  <a:schemeClr val="tx2"/>
                </a:solidFill>
              </a:rPr>
              <a:t>.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AED1748-D0D0-49B1-96B5-4047A67F6AD9}"/>
              </a:ext>
            </a:extLst>
          </p:cNvPr>
          <p:cNvSpPr txBox="1"/>
          <p:nvPr/>
        </p:nvSpPr>
        <p:spPr>
          <a:xfrm>
            <a:off x="17733690" y="10744199"/>
            <a:ext cx="718508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Text analysis</a:t>
            </a:r>
          </a:p>
          <a:p>
            <a:pPr algn="ctr"/>
            <a:endParaRPr lang="en-US" dirty="0">
              <a:solidFill>
                <a:schemeClr val="tx2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pPr algn="ctr"/>
            <a:r>
              <a:rPr lang="ko-KR" altLang="en-US" sz="2800" dirty="0">
                <a:solidFill>
                  <a:schemeClr val="tx2"/>
                </a:solidFill>
              </a:rPr>
              <a:t>사연 </a:t>
            </a:r>
            <a:r>
              <a:rPr lang="ko-KR" altLang="en-US" sz="2800" dirty="0" err="1">
                <a:solidFill>
                  <a:schemeClr val="tx2"/>
                </a:solidFill>
              </a:rPr>
              <a:t>피드에</a:t>
            </a:r>
            <a:r>
              <a:rPr lang="ko-KR" altLang="en-US" sz="2800" dirty="0">
                <a:solidFill>
                  <a:schemeClr val="tx2"/>
                </a:solidFill>
              </a:rPr>
              <a:t> 글의 전체 내용 중 </a:t>
            </a:r>
            <a:endParaRPr lang="en-US" altLang="ko-KR" sz="2800" dirty="0">
              <a:solidFill>
                <a:schemeClr val="tx2"/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/>
                </a:solidFill>
              </a:rPr>
              <a:t>핵심을 추출하여 보여줍니다</a:t>
            </a:r>
            <a:r>
              <a:rPr lang="en-US" altLang="ko-KR" sz="2800" dirty="0">
                <a:solidFill>
                  <a:schemeClr val="tx2"/>
                </a:solidFill>
              </a:rPr>
              <a:t>.</a:t>
            </a:r>
            <a:endParaRPr 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069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939925" y="5976303"/>
            <a:ext cx="20497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spc="600" dirty="0">
                <a:solidFill>
                  <a:schemeClr val="accent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3672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503400" y="1370417"/>
            <a:ext cx="16339079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b="1" dirty="0">
                <a:solidFill>
                  <a:srgbClr val="F7F7F7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Contents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24280" y="2924689"/>
            <a:ext cx="176802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Contents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03130" y="5749184"/>
            <a:ext cx="1085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tx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01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4432581" y="5749184"/>
            <a:ext cx="0" cy="9233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618535" y="5856308"/>
            <a:ext cx="5436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tx2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Background</a:t>
            </a:r>
            <a:endParaRPr lang="ko-KR" altLang="en-US" sz="4000" dirty="0">
              <a:solidFill>
                <a:schemeClr val="tx2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03130" y="6973153"/>
            <a:ext cx="1085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tx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02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4432581" y="6998510"/>
            <a:ext cx="0" cy="9233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616533" y="7080875"/>
            <a:ext cx="787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tx2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Project Overview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023708-0FE2-46CB-A638-F74DE1A466CB}"/>
              </a:ext>
            </a:extLst>
          </p:cNvPr>
          <p:cNvSpPr txBox="1"/>
          <p:nvPr/>
        </p:nvSpPr>
        <p:spPr>
          <a:xfrm>
            <a:off x="3208445" y="8222664"/>
            <a:ext cx="1085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tx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298561-9680-4C02-8A84-F5A6C0C50B4A}"/>
              </a:ext>
            </a:extLst>
          </p:cNvPr>
          <p:cNvSpPr txBox="1"/>
          <p:nvPr/>
        </p:nvSpPr>
        <p:spPr>
          <a:xfrm>
            <a:off x="4623849" y="8329788"/>
            <a:ext cx="8174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tx2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Design Concept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ADF08F-8935-4F10-9785-5E2CD5F2CD5E}"/>
              </a:ext>
            </a:extLst>
          </p:cNvPr>
          <p:cNvSpPr txBox="1"/>
          <p:nvPr/>
        </p:nvSpPr>
        <p:spPr>
          <a:xfrm>
            <a:off x="3208445" y="9338313"/>
            <a:ext cx="1085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tx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04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E07E4C7-15A8-44E3-9D6F-378BD7B4815B}"/>
              </a:ext>
            </a:extLst>
          </p:cNvPr>
          <p:cNvCxnSpPr/>
          <p:nvPr/>
        </p:nvCxnSpPr>
        <p:spPr>
          <a:xfrm>
            <a:off x="4437896" y="9363670"/>
            <a:ext cx="0" cy="9233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FF8B055-B3A4-4885-874D-2D09667383D8}"/>
              </a:ext>
            </a:extLst>
          </p:cNvPr>
          <p:cNvSpPr txBox="1"/>
          <p:nvPr/>
        </p:nvSpPr>
        <p:spPr>
          <a:xfrm>
            <a:off x="4621848" y="9446035"/>
            <a:ext cx="65074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tx2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Development Plan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1594650-869C-49C2-96C6-5C772BD64F28}"/>
              </a:ext>
            </a:extLst>
          </p:cNvPr>
          <p:cNvCxnSpPr/>
          <p:nvPr/>
        </p:nvCxnSpPr>
        <p:spPr>
          <a:xfrm>
            <a:off x="4432581" y="8186352"/>
            <a:ext cx="0" cy="9233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260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392BC-C5FC-46C6-8F60-4A7A248C6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267" y="4191000"/>
            <a:ext cx="21025723" cy="5705474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4267063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970006" y="1600200"/>
            <a:ext cx="170662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Background</a:t>
            </a:r>
          </a:p>
        </p:txBody>
      </p:sp>
      <p:sp>
        <p:nvSpPr>
          <p:cNvPr id="15" name="Oval 7"/>
          <p:cNvSpPr/>
          <p:nvPr/>
        </p:nvSpPr>
        <p:spPr>
          <a:xfrm>
            <a:off x="21867032" y="592275"/>
            <a:ext cx="1571806" cy="15718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F5426089-2FB7-49A2-80F4-EE7744C49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7426" y="3513155"/>
            <a:ext cx="7168923" cy="441164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D2A30BC-D9D0-4792-B323-BD9C39B04F94}"/>
              </a:ext>
            </a:extLst>
          </p:cNvPr>
          <p:cNvSpPr txBox="1"/>
          <p:nvPr/>
        </p:nvSpPr>
        <p:spPr>
          <a:xfrm>
            <a:off x="3349625" y="4783952"/>
            <a:ext cx="12335211" cy="2230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3200" dirty="0">
                <a:solidFill>
                  <a:srgbClr val="000000"/>
                </a:solidFill>
                <a:latin typeface="+mn-ea"/>
                <a:cs typeface="Montserrat Light" charset="0"/>
              </a:rPr>
              <a:t>헌혈증서란 </a:t>
            </a:r>
            <a:r>
              <a:rPr lang="ko-KR" altLang="en-US" sz="3200" dirty="0">
                <a:solidFill>
                  <a:srgbClr val="00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헌혈에 대한 증서</a:t>
            </a:r>
            <a:r>
              <a:rPr lang="ko-KR" altLang="en-US" sz="3200" dirty="0">
                <a:solidFill>
                  <a:srgbClr val="000000"/>
                </a:solidFill>
                <a:latin typeface="+mn-ea"/>
                <a:cs typeface="Montserrat Light" charset="0"/>
              </a:rPr>
              <a:t>로써 발급</a:t>
            </a:r>
            <a:r>
              <a:rPr lang="en-US" altLang="ko-KR" sz="3200" dirty="0">
                <a:solidFill>
                  <a:srgbClr val="000000"/>
                </a:solidFill>
                <a:latin typeface="+mn-ea"/>
                <a:cs typeface="Montserrat Light" charset="0"/>
              </a:rPr>
              <a:t> </a:t>
            </a:r>
          </a:p>
          <a:p>
            <a:pPr lvl="0">
              <a:lnSpc>
                <a:spcPct val="150000"/>
              </a:lnSpc>
            </a:pPr>
            <a:r>
              <a:rPr lang="ko-KR" altLang="en-US" sz="3200" dirty="0">
                <a:solidFill>
                  <a:srgbClr val="000000"/>
                </a:solidFill>
                <a:latin typeface="+mn-ea"/>
                <a:cs typeface="Montserrat Light" charset="0"/>
              </a:rPr>
              <a:t>헌혈증서는 누구에게나 </a:t>
            </a:r>
            <a:r>
              <a:rPr lang="ko-KR" altLang="en-US" sz="3200" dirty="0">
                <a:solidFill>
                  <a:srgbClr val="00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양도 가능</a:t>
            </a:r>
            <a:r>
              <a:rPr lang="en-US" altLang="ko-KR" sz="3200" dirty="0">
                <a:solidFill>
                  <a:srgbClr val="00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 </a:t>
            </a:r>
          </a:p>
          <a:p>
            <a:pPr lvl="0">
              <a:lnSpc>
                <a:spcPct val="150000"/>
              </a:lnSpc>
            </a:pPr>
            <a:r>
              <a:rPr lang="ko-KR" altLang="en-US" sz="3200" dirty="0">
                <a:solidFill>
                  <a:srgbClr val="000000"/>
                </a:solidFill>
                <a:latin typeface="+mn-ea"/>
                <a:cs typeface="Montserrat Light" charset="0"/>
              </a:rPr>
              <a:t>유가증권의 성격을 지니고 있어 분실 및 훼손 시 </a:t>
            </a:r>
            <a:r>
              <a:rPr lang="ko-KR" altLang="en-US" sz="3200" dirty="0">
                <a:solidFill>
                  <a:srgbClr val="00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재발급이 불가능</a:t>
            </a:r>
            <a:endParaRPr lang="en-US" altLang="ko-KR" sz="3200" dirty="0">
              <a:solidFill>
                <a:srgbClr val="000000"/>
              </a:solidFill>
              <a:latin typeface="Noto Sans KR Bold" panose="020B0800000000000000" pitchFamily="34" charset="-127"/>
              <a:ea typeface="Noto Sans KR Bold" panose="020B0800000000000000" pitchFamily="34" charset="-127"/>
              <a:cs typeface="Montserrat Light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E3F70E-0D83-4B8E-B8D5-DC8824446D4E}"/>
              </a:ext>
            </a:extLst>
          </p:cNvPr>
          <p:cNvSpPr txBox="1"/>
          <p:nvPr/>
        </p:nvSpPr>
        <p:spPr>
          <a:xfrm>
            <a:off x="2206625" y="3925125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3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헌혈증서란 무엇인가요</a:t>
            </a:r>
            <a:r>
              <a:rPr lang="en-US" altLang="ko-KR" spc="3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?</a:t>
            </a:r>
            <a:endParaRPr lang="en-US" spc="300" dirty="0">
              <a:solidFill>
                <a:schemeClr val="tx2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Montserrat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0A9141-0B1F-4457-A800-C20A7423DE7C}"/>
              </a:ext>
            </a:extLst>
          </p:cNvPr>
          <p:cNvSpPr txBox="1"/>
          <p:nvPr/>
        </p:nvSpPr>
        <p:spPr>
          <a:xfrm>
            <a:off x="3349625" y="8770426"/>
            <a:ext cx="17602200" cy="2907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</a:pP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헌혈증서는 의료 기관에 제출 시 </a:t>
            </a:r>
            <a:r>
              <a:rPr lang="en-US" altLang="ko-KR" sz="3200" dirty="0">
                <a:solidFill>
                  <a:srgbClr val="00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1</a:t>
            </a:r>
            <a:r>
              <a:rPr lang="ko-KR" altLang="en-US" sz="3200" dirty="0">
                <a:solidFill>
                  <a:srgbClr val="00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장 당</a:t>
            </a: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 </a:t>
            </a:r>
            <a:r>
              <a:rPr lang="ko-KR" altLang="en-US" sz="3200" dirty="0" err="1">
                <a:solidFill>
                  <a:srgbClr val="00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수혈팩</a:t>
            </a:r>
            <a:r>
              <a:rPr lang="ko-KR" altLang="en-US" sz="3200" dirty="0">
                <a:solidFill>
                  <a:srgbClr val="00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 </a:t>
            </a:r>
            <a:r>
              <a:rPr lang="en-US" altLang="ko-KR" sz="3200" dirty="0">
                <a:solidFill>
                  <a:srgbClr val="00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1</a:t>
            </a:r>
            <a:r>
              <a:rPr lang="ko-KR" altLang="en-US" sz="3200" dirty="0">
                <a:solidFill>
                  <a:srgbClr val="00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개</a:t>
            </a: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를 무료로 제공 받을 수 있다</a:t>
            </a: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.</a:t>
            </a:r>
          </a:p>
          <a:p>
            <a:pPr lvl="0">
              <a:lnSpc>
                <a:spcPct val="200000"/>
              </a:lnSpc>
            </a:pPr>
            <a:r>
              <a:rPr lang="ko-KR" altLang="en-US" sz="3200" dirty="0">
                <a:solidFill>
                  <a:srgbClr val="00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모든 의료 기관</a:t>
            </a: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은 혈액관리법에 의거</a:t>
            </a: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, </a:t>
            </a: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헌혈증서를 제시한 환자에게 무상으로 수혈을 보장할 의무가 있다</a:t>
            </a: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.</a:t>
            </a:r>
          </a:p>
          <a:p>
            <a:pPr lvl="0">
              <a:lnSpc>
                <a:spcPct val="200000"/>
              </a:lnSpc>
            </a:pP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헌혈증서의 </a:t>
            </a:r>
            <a:r>
              <a:rPr lang="ko-KR" altLang="en-US" sz="3200" dirty="0">
                <a:solidFill>
                  <a:srgbClr val="00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유효기간은 없다</a:t>
            </a:r>
            <a:r>
              <a:rPr lang="en-US" altLang="ko-KR" sz="3200" dirty="0">
                <a:solidFill>
                  <a:srgbClr val="00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133095-9940-4300-B35F-998C619A76A0}"/>
              </a:ext>
            </a:extLst>
          </p:cNvPr>
          <p:cNvSpPr txBox="1"/>
          <p:nvPr/>
        </p:nvSpPr>
        <p:spPr>
          <a:xfrm>
            <a:off x="2212752" y="8036917"/>
            <a:ext cx="7168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3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헌혈증서를 사용할 수 있나요</a:t>
            </a:r>
            <a:r>
              <a:rPr lang="en-US" altLang="ko-KR" spc="3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?</a:t>
            </a:r>
            <a:endParaRPr lang="en-US" spc="300" dirty="0">
              <a:solidFill>
                <a:schemeClr val="tx2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595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1922EFC-0355-4353-8AF8-9A5DBDC0D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965">
            <a:off x="4645811" y="1205674"/>
            <a:ext cx="7844445" cy="160026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C8B99D1-8C5C-4C06-A38C-C0C72C18C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646" y="2328275"/>
            <a:ext cx="12021279" cy="11563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B830315-7DAE-4384-8951-610336BDC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1568">
            <a:off x="7837037" y="3627339"/>
            <a:ext cx="9209083" cy="47534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305964-116C-4090-90BB-FF08B78BBC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20797" y="3823715"/>
            <a:ext cx="8481129" cy="17876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F8B31E2-1C4F-4C8A-9A24-56A46DE8CC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8077" y="4096866"/>
            <a:ext cx="9250395" cy="17876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FC6D93A-C5FE-474C-8508-CE99200B7B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65225" y="6277373"/>
            <a:ext cx="7733301" cy="143703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CEC08BC-40D2-47CC-B4EE-36ACB3AEA0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133188">
            <a:off x="4568825" y="7245062"/>
            <a:ext cx="5739937" cy="110927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0FECC23-F39A-4AB4-B4D1-EA4FC67712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401253">
            <a:off x="99601" y="9578831"/>
            <a:ext cx="19623473" cy="285705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96637E6-A374-489C-907F-CCA3D596F2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610006" y="14096495"/>
            <a:ext cx="8338862" cy="11276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902D42-A07E-4738-88B8-E00BDA54E2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367544">
            <a:off x="1117271" y="4806213"/>
            <a:ext cx="14040025" cy="15416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3C90DB6-143A-4D58-BFA3-9C9BAF6FE7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399527">
            <a:off x="14531130" y="2068723"/>
            <a:ext cx="7982288" cy="9651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41BA2E-652C-44A7-B239-1319037953F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416537">
            <a:off x="12305671" y="8721130"/>
            <a:ext cx="10852407" cy="273163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74E81AB-2D96-43C2-B72E-61FE8D4E78D6}"/>
              </a:ext>
            </a:extLst>
          </p:cNvPr>
          <p:cNvSpPr/>
          <p:nvPr/>
        </p:nvSpPr>
        <p:spPr>
          <a:xfrm>
            <a:off x="-610006" y="-453298"/>
            <a:ext cx="25603200" cy="14629895"/>
          </a:xfrm>
          <a:prstGeom prst="rect">
            <a:avLst/>
          </a:prstGeom>
          <a:solidFill>
            <a:schemeClr val="tx2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500" dirty="0">
                <a:latin typeface="+mj-ea"/>
                <a:ea typeface="+mj-ea"/>
              </a:rPr>
              <a:t>But, </a:t>
            </a:r>
            <a:r>
              <a:rPr lang="ko-KR" altLang="en-US" sz="11500" dirty="0">
                <a:latin typeface="+mj-ea"/>
                <a:ea typeface="+mj-ea"/>
              </a:rPr>
              <a:t>관리하기 어려운 헌혈증서</a:t>
            </a:r>
            <a:endParaRPr lang="en-US" altLang="ko-KR" sz="115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0929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1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00"/>
                            </p:stCondLst>
                            <p:childTnLst>
                              <p:par>
                                <p:cTn id="35" presetID="12" presetClass="entr" presetSubtype="4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7"/>
          <p:cNvSpPr/>
          <p:nvPr/>
        </p:nvSpPr>
        <p:spPr>
          <a:xfrm>
            <a:off x="21867032" y="592275"/>
            <a:ext cx="1571806" cy="15718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FB56C7-18A8-4B67-A649-D70B4C056296}"/>
              </a:ext>
            </a:extLst>
          </p:cNvPr>
          <p:cNvSpPr txBox="1"/>
          <p:nvPr/>
        </p:nvSpPr>
        <p:spPr>
          <a:xfrm>
            <a:off x="1970006" y="1600200"/>
            <a:ext cx="170662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Background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97C141-F8FF-42AA-8FD4-C2DC4E21EE7D}"/>
              </a:ext>
            </a:extLst>
          </p:cNvPr>
          <p:cNvSpPr txBox="1"/>
          <p:nvPr/>
        </p:nvSpPr>
        <p:spPr>
          <a:xfrm>
            <a:off x="1063625" y="3587780"/>
            <a:ext cx="5457435" cy="752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1. </a:t>
            </a:r>
            <a:r>
              <a:rPr lang="ko-KR" altLang="en-US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불편한 보관</a:t>
            </a:r>
            <a:endParaRPr lang="en-US" altLang="ko-KR" sz="3200" dirty="0">
              <a:solidFill>
                <a:srgbClr val="000000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Montserrat Light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036A4B-1D1C-43B7-BEEF-434E13FCC9B1}"/>
              </a:ext>
            </a:extLst>
          </p:cNvPr>
          <p:cNvSpPr txBox="1"/>
          <p:nvPr/>
        </p:nvSpPr>
        <p:spPr>
          <a:xfrm>
            <a:off x="1063625" y="4736358"/>
            <a:ext cx="7239000" cy="2230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12.7%</a:t>
            </a:r>
            <a:r>
              <a:rPr lang="ko-KR" altLang="en-US" sz="3200" dirty="0">
                <a:solidFill>
                  <a:srgbClr val="00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만 사용되는 헌혈증서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매번 보관하기 어렵다</a:t>
            </a: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재발급</a:t>
            </a: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이 불가능하다</a:t>
            </a: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A237C0-16C1-4DA4-AAA6-B78C519091D3}"/>
              </a:ext>
            </a:extLst>
          </p:cNvPr>
          <p:cNvSpPr txBox="1"/>
          <p:nvPr/>
        </p:nvSpPr>
        <p:spPr>
          <a:xfrm>
            <a:off x="8856132" y="4763529"/>
            <a:ext cx="6799398" cy="2230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3200" dirty="0">
                <a:solidFill>
                  <a:srgbClr val="00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직접 전달해야 하는 번거로움</a:t>
            </a:r>
            <a:endParaRPr lang="en-US" altLang="ko-KR" sz="3200" dirty="0">
              <a:solidFill>
                <a:srgbClr val="000000"/>
              </a:solidFill>
              <a:latin typeface="Noto Sans KR Bold" panose="020B0800000000000000" pitchFamily="34" charset="-127"/>
              <a:ea typeface="Noto Sans KR Bold" panose="020B0800000000000000" pitchFamily="34" charset="-127"/>
              <a:cs typeface="Montserrat Light" charset="0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직접 </a:t>
            </a:r>
            <a:r>
              <a:rPr lang="ko-KR" altLang="en-US" sz="3200" dirty="0">
                <a:solidFill>
                  <a:srgbClr val="00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찾아가</a:t>
            </a: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 전달해야 한다</a:t>
            </a: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.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우편을 통해 보내야 한다</a:t>
            </a: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92F869-1C3A-4FD1-AB66-1350849EE257}"/>
              </a:ext>
            </a:extLst>
          </p:cNvPr>
          <p:cNvSpPr txBox="1"/>
          <p:nvPr/>
        </p:nvSpPr>
        <p:spPr>
          <a:xfrm>
            <a:off x="8856132" y="3615535"/>
            <a:ext cx="4932893" cy="752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2.</a:t>
            </a:r>
            <a:r>
              <a:rPr lang="ko-KR" altLang="en-US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 번거로운 양도 </a:t>
            </a:r>
            <a:endParaRPr lang="en-US" altLang="ko-KR" sz="3200" dirty="0">
              <a:solidFill>
                <a:srgbClr val="000000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Montserrat Light" charset="0"/>
            </a:endParaRPr>
          </a:p>
        </p:txBody>
      </p:sp>
      <p:sp>
        <p:nvSpPr>
          <p:cNvPr id="22" name="모서리가 둥근 직사각형 10">
            <a:extLst>
              <a:ext uri="{FF2B5EF4-FFF2-40B4-BE49-F238E27FC236}">
                <a16:creationId xmlns:a16="http://schemas.microsoft.com/office/drawing/2014/main" id="{46A94156-7B4A-42B8-B40C-82BE25AECB6D}"/>
              </a:ext>
            </a:extLst>
          </p:cNvPr>
          <p:cNvSpPr/>
          <p:nvPr/>
        </p:nvSpPr>
        <p:spPr>
          <a:xfrm>
            <a:off x="4619339" y="9532831"/>
            <a:ext cx="14707715" cy="3398689"/>
          </a:xfrm>
          <a:prstGeom prst="roundRect">
            <a:avLst/>
          </a:prstGeom>
          <a:solidFill>
            <a:srgbClr val="FBDDD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F0BC18-9992-4FE3-9F57-84007A4173F7}"/>
              </a:ext>
            </a:extLst>
          </p:cNvPr>
          <p:cNvSpPr txBox="1"/>
          <p:nvPr/>
        </p:nvSpPr>
        <p:spPr>
          <a:xfrm>
            <a:off x="4788290" y="9899470"/>
            <a:ext cx="14369814" cy="2497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dirty="0">
                <a:solidFill>
                  <a:schemeClr val="accent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헌혈증서 특성상 </a:t>
            </a:r>
            <a:r>
              <a:rPr lang="ko-KR" altLang="en-US" dirty="0">
                <a:solidFill>
                  <a:schemeClr val="accent3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유지</a:t>
            </a:r>
            <a:r>
              <a:rPr lang="en-US" altLang="ko-KR" dirty="0">
                <a:solidFill>
                  <a:schemeClr val="accent3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 </a:t>
            </a:r>
            <a:r>
              <a:rPr lang="ko-KR" altLang="en-US" dirty="0">
                <a:solidFill>
                  <a:schemeClr val="accent3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관리가 어려워</a:t>
            </a:r>
            <a:r>
              <a:rPr lang="ko-KR" altLang="en-US" dirty="0">
                <a:solidFill>
                  <a:schemeClr val="accent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 실 사용률이 저조함</a:t>
            </a:r>
            <a:endParaRPr lang="en-US" altLang="ko-KR" dirty="0">
              <a:solidFill>
                <a:schemeClr val="accent3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  <a:cs typeface="Montserrat Light" charset="0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dirty="0">
                <a:solidFill>
                  <a:schemeClr val="accent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헌혈증서의 투명하고 활발한 사용을 위해 </a:t>
            </a:r>
            <a:r>
              <a:rPr lang="ko-KR" altLang="en-US" dirty="0">
                <a:solidFill>
                  <a:schemeClr val="accent3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헌혈증서의 전산화</a:t>
            </a:r>
            <a:r>
              <a:rPr lang="ko-KR" altLang="en-US" dirty="0">
                <a:solidFill>
                  <a:schemeClr val="accent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가 필요함</a:t>
            </a:r>
            <a:endParaRPr lang="en-US" altLang="ko-KR" dirty="0">
              <a:solidFill>
                <a:schemeClr val="accent3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  <a:cs typeface="Montserrat Light" charset="0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dirty="0">
                <a:solidFill>
                  <a:schemeClr val="accent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헌혈증서를 스마트폰으로 관리하여 </a:t>
            </a:r>
            <a:r>
              <a:rPr lang="ko-KR" altLang="en-US" dirty="0">
                <a:solidFill>
                  <a:schemeClr val="accent3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헌혈자의 혜택 보장 가능</a:t>
            </a:r>
            <a:endParaRPr lang="en-US" altLang="ko-KR" dirty="0">
              <a:solidFill>
                <a:schemeClr val="accent3"/>
              </a:solidFill>
              <a:latin typeface="Noto Sans KR Bold" panose="020B0800000000000000" pitchFamily="34" charset="-127"/>
              <a:ea typeface="Noto Sans KR Bold" panose="020B0800000000000000" pitchFamily="34" charset="-127"/>
              <a:cs typeface="Montserrat Light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63855B-0C6C-4A42-90D4-C31F4BC763CD}"/>
              </a:ext>
            </a:extLst>
          </p:cNvPr>
          <p:cNvSpPr txBox="1"/>
          <p:nvPr/>
        </p:nvSpPr>
        <p:spPr>
          <a:xfrm>
            <a:off x="16209036" y="4697846"/>
            <a:ext cx="8168613" cy="3707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3200" dirty="0">
                <a:solidFill>
                  <a:srgbClr val="00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쌓여가는 헌혈환급 적립금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헌혈환급 적립금 중 일부를 </a:t>
            </a:r>
            <a:b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</a:b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혈액원 혈액관리업무의 </a:t>
            </a:r>
            <a:r>
              <a:rPr lang="ko-KR" altLang="en-US" sz="3200" dirty="0">
                <a:solidFill>
                  <a:srgbClr val="00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전산화에 사용</a:t>
            </a: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할 것 </a:t>
            </a: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(</a:t>
            </a: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혈액관리법 제</a:t>
            </a: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15</a:t>
            </a: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조 제</a:t>
            </a: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3</a:t>
            </a: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항</a:t>
            </a: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)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전산화에 </a:t>
            </a:r>
            <a:r>
              <a:rPr lang="ko-KR" altLang="en-US" sz="3200" dirty="0">
                <a:solidFill>
                  <a:srgbClr val="00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투입된 예산 </a:t>
            </a:r>
            <a:r>
              <a:rPr lang="en-US" altLang="ko-KR" sz="3200" dirty="0">
                <a:solidFill>
                  <a:srgbClr val="00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0</a:t>
            </a:r>
            <a:r>
              <a:rPr lang="ko-KR" altLang="en-US" sz="3200" dirty="0">
                <a:solidFill>
                  <a:srgbClr val="00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원</a:t>
            </a:r>
            <a:endParaRPr lang="en-US" altLang="ko-KR" sz="3200" dirty="0">
              <a:solidFill>
                <a:srgbClr val="000000"/>
              </a:solidFill>
              <a:latin typeface="Noto Sans KR Bold" panose="020B0800000000000000" pitchFamily="34" charset="-127"/>
              <a:ea typeface="Noto Sans KR Bold" panose="020B0800000000000000" pitchFamily="34" charset="-127"/>
              <a:cs typeface="Montserrat Light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447480-6711-43AB-A795-546512714A06}"/>
              </a:ext>
            </a:extLst>
          </p:cNvPr>
          <p:cNvSpPr txBox="1"/>
          <p:nvPr/>
        </p:nvSpPr>
        <p:spPr>
          <a:xfrm>
            <a:off x="16190441" y="3587780"/>
            <a:ext cx="4608983" cy="752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3. </a:t>
            </a:r>
            <a:r>
              <a:rPr lang="ko-KR" altLang="en-US" sz="320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헌혈환급 적립금 </a:t>
            </a:r>
            <a:r>
              <a:rPr lang="ko-KR" altLang="en-US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해소 </a:t>
            </a:r>
            <a:endParaRPr lang="en-US" altLang="ko-KR" sz="3200" dirty="0">
              <a:solidFill>
                <a:srgbClr val="000000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Montserra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940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392BC-C5FC-46C6-8F60-4A7A248C6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267" y="4191000"/>
            <a:ext cx="21025723" cy="5705474"/>
          </a:xfrm>
        </p:spPr>
        <p:txBody>
          <a:bodyPr/>
          <a:lstStyle/>
          <a:p>
            <a:r>
              <a:rPr lang="en-US" sz="96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PROJECT OVERVIEW</a:t>
            </a:r>
            <a:endParaRPr lang="en-US" dirty="0">
              <a:solidFill>
                <a:schemeClr val="accent1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6686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970006" y="1600200"/>
            <a:ext cx="170662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Project Overview</a:t>
            </a:r>
          </a:p>
        </p:txBody>
      </p:sp>
      <p:sp>
        <p:nvSpPr>
          <p:cNvPr id="15" name="Oval 7"/>
          <p:cNvSpPr/>
          <p:nvPr/>
        </p:nvSpPr>
        <p:spPr>
          <a:xfrm>
            <a:off x="21867032" y="592275"/>
            <a:ext cx="1571806" cy="15718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CA2AE9-15A1-40C8-851A-3F5B596C18D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5953" y="3657600"/>
            <a:ext cx="8077200" cy="8077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79B1A8-BE29-43D3-944E-12D92038F8C5}"/>
              </a:ext>
            </a:extLst>
          </p:cNvPr>
          <p:cNvSpPr txBox="1"/>
          <p:nvPr/>
        </p:nvSpPr>
        <p:spPr>
          <a:xfrm>
            <a:off x="14474825" y="4306669"/>
            <a:ext cx="617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헌혈증서를 스캔할 수 있습니다</a:t>
            </a:r>
            <a:r>
              <a:rPr lang="en-US" altLang="ko-KR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.</a:t>
            </a:r>
            <a:endParaRPr lang="en-US" dirty="0">
              <a:solidFill>
                <a:schemeClr val="accent1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8252F6-4FD5-475A-97A7-E7EE7F5A3417}"/>
              </a:ext>
            </a:extLst>
          </p:cNvPr>
          <p:cNvSpPr txBox="1"/>
          <p:nvPr/>
        </p:nvSpPr>
        <p:spPr>
          <a:xfrm>
            <a:off x="14474825" y="7218283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헌혈증서를 쉽게 보낼 수 있습니다</a:t>
            </a:r>
            <a:r>
              <a:rPr lang="en-US" altLang="ko-KR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.</a:t>
            </a:r>
            <a:endParaRPr lang="en-US" dirty="0">
              <a:solidFill>
                <a:schemeClr val="accent1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85E44E-136E-4DF4-BB13-7BD9344BDA2F}"/>
              </a:ext>
            </a:extLst>
          </p:cNvPr>
          <p:cNvSpPr txBox="1"/>
          <p:nvPr/>
        </p:nvSpPr>
        <p:spPr>
          <a:xfrm>
            <a:off x="14474825" y="10345436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기부한 헌혈증서를 확인할 수 있습니다</a:t>
            </a:r>
            <a:r>
              <a:rPr lang="en-US" altLang="ko-KR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.</a:t>
            </a:r>
            <a:endParaRPr lang="en-US" dirty="0">
              <a:solidFill>
                <a:schemeClr val="accent1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pic>
        <p:nvPicPr>
          <p:cNvPr id="6" name="그래픽 5" descr="조리개">
            <a:extLst>
              <a:ext uri="{FF2B5EF4-FFF2-40B4-BE49-F238E27FC236}">
                <a16:creationId xmlns:a16="http://schemas.microsoft.com/office/drawing/2014/main" id="{5906C131-FEA8-4C8C-BBE3-61B8DEC0B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02583" y="4161322"/>
            <a:ext cx="1828800" cy="1828800"/>
          </a:xfrm>
          <a:prstGeom prst="rect">
            <a:avLst/>
          </a:prstGeom>
        </p:spPr>
      </p:pic>
      <p:pic>
        <p:nvPicPr>
          <p:cNvPr id="11" name="그래픽 10" descr="보내다">
            <a:extLst>
              <a:ext uri="{FF2B5EF4-FFF2-40B4-BE49-F238E27FC236}">
                <a16:creationId xmlns:a16="http://schemas.microsoft.com/office/drawing/2014/main" id="{70AD824D-69C9-4C6E-83AC-9923F9403B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02583" y="7086600"/>
            <a:ext cx="1828800" cy="1828800"/>
          </a:xfrm>
          <a:prstGeom prst="rect">
            <a:avLst/>
          </a:prstGeom>
        </p:spPr>
      </p:pic>
      <p:pic>
        <p:nvPicPr>
          <p:cNvPr id="16" name="그래픽 15" descr="두루마리">
            <a:extLst>
              <a:ext uri="{FF2B5EF4-FFF2-40B4-BE49-F238E27FC236}">
                <a16:creationId xmlns:a16="http://schemas.microsoft.com/office/drawing/2014/main" id="{EE6F4AC9-36E6-47B9-B07C-A275EA1A73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341225" y="10205872"/>
            <a:ext cx="1828800" cy="1828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3CF960E-4BDE-4C24-A950-A4FE396B3DF3}"/>
              </a:ext>
            </a:extLst>
          </p:cNvPr>
          <p:cNvSpPr txBox="1"/>
          <p:nvPr/>
        </p:nvSpPr>
        <p:spPr>
          <a:xfrm>
            <a:off x="14627225" y="4953000"/>
            <a:ext cx="9601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더 이상 헌혈증서를 잃어버리지 마세요</a:t>
            </a:r>
            <a:r>
              <a:rPr lang="en-US" altLang="ko-KR" sz="2800" dirty="0">
                <a:solidFill>
                  <a:schemeClr val="accent1"/>
                </a:solidFill>
              </a:rPr>
              <a:t>.</a:t>
            </a:r>
            <a:r>
              <a:rPr lang="ko-KR" altLang="en-US" sz="2800" dirty="0">
                <a:solidFill>
                  <a:schemeClr val="accent1"/>
                </a:solidFill>
              </a:rPr>
              <a:t> </a:t>
            </a:r>
            <a:endParaRPr lang="en-US" altLang="ko-KR" sz="2800" dirty="0">
              <a:solidFill>
                <a:schemeClr val="accent1"/>
              </a:solidFill>
            </a:endParaRPr>
          </a:p>
          <a:p>
            <a:r>
              <a:rPr lang="ko-KR" altLang="en-US" sz="2800" dirty="0">
                <a:solidFill>
                  <a:schemeClr val="accent1"/>
                </a:solidFill>
              </a:rPr>
              <a:t>기존 종이 헌혈증서를 스캔하여 앱으로 관리할 수 있습니다</a:t>
            </a:r>
            <a:r>
              <a:rPr lang="en-US" altLang="ko-KR" sz="2800" dirty="0">
                <a:solidFill>
                  <a:schemeClr val="accent1"/>
                </a:solidFill>
              </a:rPr>
              <a:t>. 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9BF160-4B35-4100-A2E8-30E97854A01B}"/>
              </a:ext>
            </a:extLst>
          </p:cNvPr>
          <p:cNvSpPr txBox="1"/>
          <p:nvPr/>
        </p:nvSpPr>
        <p:spPr>
          <a:xfrm>
            <a:off x="14573250" y="7961293"/>
            <a:ext cx="9601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번거로운 양도는 잊어주세요</a:t>
            </a:r>
            <a:r>
              <a:rPr lang="en-US" altLang="ko-KR" sz="2800" dirty="0">
                <a:solidFill>
                  <a:schemeClr val="accent1"/>
                </a:solidFill>
              </a:rPr>
              <a:t>.</a:t>
            </a:r>
          </a:p>
          <a:p>
            <a:r>
              <a:rPr lang="ko-KR" altLang="en-US" sz="2800" dirty="0">
                <a:solidFill>
                  <a:schemeClr val="accent1"/>
                </a:solidFill>
              </a:rPr>
              <a:t>앱으로 더 쉽고 빠르게 기부할 수 있고</a:t>
            </a:r>
            <a:r>
              <a:rPr lang="en-US" altLang="ko-KR" sz="2800" dirty="0">
                <a:solidFill>
                  <a:schemeClr val="accent1"/>
                </a:solidFill>
              </a:rPr>
              <a:t>, </a:t>
            </a:r>
          </a:p>
          <a:p>
            <a:r>
              <a:rPr lang="ko-KR" altLang="en-US" sz="2800" dirty="0">
                <a:solidFill>
                  <a:schemeClr val="accent1"/>
                </a:solidFill>
              </a:rPr>
              <a:t>더 많은 사람들에게 기부를 요청할 수 있습니다</a:t>
            </a:r>
            <a:r>
              <a:rPr lang="en-US" altLang="ko-KR" sz="2800" dirty="0">
                <a:solidFill>
                  <a:schemeClr val="accent1"/>
                </a:solidFill>
              </a:rPr>
              <a:t>.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BF2879-9134-4A8E-A39B-00A8DD0439B7}"/>
              </a:ext>
            </a:extLst>
          </p:cNvPr>
          <p:cNvSpPr txBox="1"/>
          <p:nvPr/>
        </p:nvSpPr>
        <p:spPr>
          <a:xfrm>
            <a:off x="14627225" y="11085493"/>
            <a:ext cx="9601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계속 확인해보세요</a:t>
            </a:r>
            <a:r>
              <a:rPr lang="en-US" altLang="ko-KR" sz="2800" dirty="0">
                <a:solidFill>
                  <a:schemeClr val="accent1"/>
                </a:solidFill>
              </a:rPr>
              <a:t>.</a:t>
            </a:r>
          </a:p>
          <a:p>
            <a:r>
              <a:rPr lang="ko-KR" altLang="en-US" sz="2800" dirty="0">
                <a:solidFill>
                  <a:schemeClr val="accent1"/>
                </a:solidFill>
              </a:rPr>
              <a:t>여러분이 기부한 헌혈증서가 실제로 쓰였는지 알 수 있습니다</a:t>
            </a:r>
            <a:r>
              <a:rPr lang="en-US" altLang="ko-KR" sz="2800" dirty="0">
                <a:solidFill>
                  <a:schemeClr val="accent1"/>
                </a:solidFill>
              </a:rPr>
              <a:t>.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602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392BC-C5FC-46C6-8F60-4A7A248C6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267" y="4191000"/>
            <a:ext cx="21025723" cy="5705474"/>
          </a:xfrm>
        </p:spPr>
        <p:txBody>
          <a:bodyPr/>
          <a:lstStyle/>
          <a:p>
            <a:r>
              <a:rPr lang="en-US" sz="96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DESIGN CONCEPT</a:t>
            </a:r>
            <a:endParaRPr lang="en-US" dirty="0">
              <a:solidFill>
                <a:schemeClr val="accent1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277693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Simple GP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8FA2AA"/>
      </a:accent2>
      <a:accent3>
        <a:srgbClr val="545557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사용자 지정 2">
      <a:majorFont>
        <a:latin typeface="Noto Sans KR Black"/>
        <a:ea typeface="Noto Sans KR Black"/>
        <a:cs typeface=""/>
      </a:majorFont>
      <a:minorFont>
        <a:latin typeface="Noto Sans KR Light"/>
        <a:ea typeface="Noto Sans KR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45830</TotalTime>
  <Words>612</Words>
  <Application>Microsoft Office PowerPoint</Application>
  <PresentationFormat>사용자 지정</PresentationFormat>
  <Paragraphs>167</Paragraphs>
  <Slides>18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Noto Sans KR Medium</vt:lpstr>
      <vt:lpstr>Noto Sans KR Light</vt:lpstr>
      <vt:lpstr>Noto Sans KR Regular</vt:lpstr>
      <vt:lpstr>Noto Sans KR Black</vt:lpstr>
      <vt:lpstr>Noto Sans KR Bold</vt:lpstr>
      <vt:lpstr>Montserrat Hairline</vt:lpstr>
      <vt:lpstr>Calibri Light</vt:lpstr>
      <vt:lpstr>Arial</vt:lpstr>
      <vt:lpstr>Default Theme</vt:lpstr>
      <vt:lpstr>PowerPoint 프레젠테이션</vt:lpstr>
      <vt:lpstr>PowerPoint 프레젠테이션</vt:lpstr>
      <vt:lpstr>BACKGROUND</vt:lpstr>
      <vt:lpstr>PowerPoint 프레젠테이션</vt:lpstr>
      <vt:lpstr>PowerPoint 프레젠테이션</vt:lpstr>
      <vt:lpstr>PowerPoint 프레젠테이션</vt:lpstr>
      <vt:lpstr>PROJECT OVERVIEW</vt:lpstr>
      <vt:lpstr>PowerPoint 프레젠테이션</vt:lpstr>
      <vt:lpstr>DESIGN CONCEPT</vt:lpstr>
      <vt:lpstr>PowerPoint 프레젠테이션</vt:lpstr>
      <vt:lpstr>PowerPoint 프레젠테이션</vt:lpstr>
      <vt:lpstr>PowerPoint 프레젠테이션</vt:lpstr>
      <vt:lpstr>PowerPoint 프레젠테이션</vt:lpstr>
      <vt:lpstr>DEVELOPMENT PLAN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Awesome PPT</Manager>
  <Company>Awesome PPT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Awesome PPT</dc:title>
  <dc:subject>Awesome PPT</dc:subject>
  <dc:creator>Awesome PPT</dc:creator>
  <cp:keywords>Awesome PPT</cp:keywords>
  <dc:description>Awesome PPT</dc:description>
  <cp:lastModifiedBy>경준 모</cp:lastModifiedBy>
  <cp:revision>6672</cp:revision>
  <dcterms:created xsi:type="dcterms:W3CDTF">2014-11-12T21:47:38Z</dcterms:created>
  <dcterms:modified xsi:type="dcterms:W3CDTF">2020-05-03T09:00:00Z</dcterms:modified>
  <cp:category>Awesome PPT</cp:category>
</cp:coreProperties>
</file>